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53"/>
  </p:notesMasterIdLst>
  <p:handoutMasterIdLst>
    <p:handoutMasterId r:id="rId54"/>
  </p:handoutMasterIdLst>
  <p:sldIdLst>
    <p:sldId id="257" r:id="rId2"/>
    <p:sldId id="264" r:id="rId3"/>
    <p:sldId id="258" r:id="rId4"/>
    <p:sldId id="284" r:id="rId5"/>
    <p:sldId id="259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91" r:id="rId14"/>
    <p:sldId id="292" r:id="rId15"/>
    <p:sldId id="293" r:id="rId16"/>
    <p:sldId id="283" r:id="rId17"/>
    <p:sldId id="270" r:id="rId18"/>
    <p:sldId id="271" r:id="rId19"/>
    <p:sldId id="277" r:id="rId20"/>
    <p:sldId id="280" r:id="rId21"/>
    <p:sldId id="281" r:id="rId22"/>
    <p:sldId id="285" r:id="rId23"/>
    <p:sldId id="278" r:id="rId24"/>
    <p:sldId id="304" r:id="rId25"/>
    <p:sldId id="279" r:id="rId26"/>
    <p:sldId id="282" r:id="rId27"/>
    <p:sldId id="273" r:id="rId28"/>
    <p:sldId id="274" r:id="rId29"/>
    <p:sldId id="288" r:id="rId30"/>
    <p:sldId id="275" r:id="rId31"/>
    <p:sldId id="276" r:id="rId32"/>
    <p:sldId id="289" r:id="rId33"/>
    <p:sldId id="286" r:id="rId34"/>
    <p:sldId id="294" r:id="rId35"/>
    <p:sldId id="287" r:id="rId36"/>
    <p:sldId id="290" r:id="rId37"/>
    <p:sldId id="295" r:id="rId38"/>
    <p:sldId id="296" r:id="rId39"/>
    <p:sldId id="299" r:id="rId40"/>
    <p:sldId id="301" r:id="rId41"/>
    <p:sldId id="302" r:id="rId42"/>
    <p:sldId id="303" r:id="rId43"/>
    <p:sldId id="297" r:id="rId44"/>
    <p:sldId id="300" r:id="rId45"/>
    <p:sldId id="306" r:id="rId46"/>
    <p:sldId id="307" r:id="rId47"/>
    <p:sldId id="308" r:id="rId48"/>
    <p:sldId id="309" r:id="rId49"/>
    <p:sldId id="310" r:id="rId50"/>
    <p:sldId id="311" r:id="rId51"/>
    <p:sldId id="305" r:id="rId52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0261E5-B7A8-407C-8EC1-76B17CEB3BFC}" type="datetime1">
              <a:rPr lang="zh-TW" altLang="en-US" smtClean="0"/>
              <a:t>2021/6/13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0AEE62-6B03-446E-B028-1F2C67AA2CBE}" type="datetime1">
              <a:rPr lang="zh-TW" altLang="en-US" smtClean="0"/>
              <a:t>2021/6/13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/>
              <a:t>按一下以編輯母片文字樣式</a:t>
            </a:r>
            <a:endParaRPr lang="en-US"/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en-US" dirty="0"/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E8D126-38DE-467F-A065-2775F6C58740}" type="datetime1">
              <a:rPr lang="zh-TW" altLang="en-US" smtClean="0"/>
              <a:t>2021/6/13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D90E0D-C35F-4A14-A7E8-7670CE6639F2}" type="datetime1">
              <a:rPr lang="zh-TW" altLang="en-US" smtClean="0"/>
              <a:t>2021/6/13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E02858-A2D1-43A3-9BDC-80D1F48AA51B}" type="datetime1">
              <a:rPr lang="zh-TW" altLang="en-US" smtClean="0"/>
              <a:t>2021/6/13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5B7815-05FA-48A0-B9F7-1E04C4F2927A}" type="datetime1">
              <a:rPr lang="zh-TW" altLang="en-US" smtClean="0"/>
              <a:t>2021/6/13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BF2AB9-D521-429F-BA9E-A2DD356AF2DF}" type="datetime1">
              <a:rPr lang="zh-TW" altLang="en-US" smtClean="0"/>
              <a:t>2021/6/13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48A74C-3BFC-4F64-9D88-E80E3E32994C}" type="datetime1">
              <a:rPr lang="zh-TW" altLang="en-US" smtClean="0"/>
              <a:t>2021/6/13</a:t>
            </a:fld>
            <a:endParaRPr lang="en-US" dirty="0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投影片編號預留位置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166BAE-2749-48CF-A2DD-C010F9F8CC67}" type="datetime1">
              <a:rPr lang="zh-TW" altLang="en-US" smtClean="0"/>
              <a:t>2021/6/13</a:t>
            </a:fld>
            <a:endParaRPr lang="en-US" dirty="0"/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投影片編號預留位置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EB3E87-0960-43A6-B33B-AB6B15A82628}" type="datetime1">
              <a:rPr lang="zh-TW" altLang="en-US" smtClean="0"/>
              <a:t>2021/6/13</a:t>
            </a:fld>
            <a:endParaRPr 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92F8F0-693D-4EF4-BEF5-7FD95F4C1D80}" type="datetime1">
              <a:rPr lang="zh-TW" altLang="en-US" smtClean="0"/>
              <a:t>2021/6/13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E96419C-65CA-4A96-8C8D-1B83D1EEA06C}" type="datetime1">
              <a:rPr lang="zh-TW" altLang="en-US" smtClean="0"/>
              <a:t>2021/6/13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55B0D56E-A8D9-4835-9121-D0F2B7B922B1}" type="datetime1">
              <a:rPr lang="zh-TW" altLang="en-US" smtClean="0"/>
              <a:t>2021/6/13</a:t>
            </a:fld>
            <a:endParaRPr 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dirty="0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tw" dirty="0"/>
              <a:t>按一下以編輯母片文字樣式</a:t>
            </a:r>
          </a:p>
          <a:p>
            <a:pPr lvl="1" rtl="0"/>
            <a:r>
              <a:rPr lang="zh-tw" dirty="0"/>
              <a:t>第二層</a:t>
            </a:r>
          </a:p>
          <a:p>
            <a:pPr lvl="2" rtl="0"/>
            <a:r>
              <a:rPr lang="zh-tw" dirty="0"/>
              <a:t>第三層</a:t>
            </a:r>
          </a:p>
          <a:p>
            <a:pPr lvl="3" rtl="0"/>
            <a:r>
              <a:rPr lang="zh-tw" dirty="0"/>
              <a:t>第四層</a:t>
            </a:r>
          </a:p>
          <a:p>
            <a:pPr lvl="4" rtl="0"/>
            <a:r>
              <a:rPr lang="zh-tw" dirty="0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6D72111-2BF8-49E3-AA06-55BC47AB46EA}" type="datetime1">
              <a:rPr lang="zh-TW" altLang="en-US" smtClean="0"/>
              <a:t>2021/6/13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ingLiu" panose="02020509000000000000" pitchFamily="49" charset="-120"/>
          <a:ea typeface="MingLiu" panose="02020509000000000000" pitchFamily="49" charset="-12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矩形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3163079"/>
            <a:ext cx="6253317" cy="1162033"/>
          </a:xfrm>
        </p:spPr>
        <p:txBody>
          <a:bodyPr rtlCol="0">
            <a:normAutofit/>
          </a:bodyPr>
          <a:lstStyle/>
          <a:p>
            <a:r>
              <a:rPr lang="zh-TW" altLang="en-US" sz="7000" dirty="0">
                <a:latin typeface="+mj-ea"/>
                <a:ea typeface="+mj-ea"/>
              </a:rPr>
              <a:t>機器學習作業</a:t>
            </a:r>
            <a:r>
              <a:rPr lang="en-US" altLang="zh-TW" sz="7000" dirty="0">
                <a:latin typeface="+mj-ea"/>
                <a:ea typeface="+mj-ea"/>
              </a:rPr>
              <a:t>4</a:t>
            </a:r>
            <a:endParaRPr lang="zh-tw" sz="7000" dirty="0">
              <a:latin typeface="+mj-ea"/>
              <a:ea typeface="+mj-ea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TW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H54084078</a:t>
            </a:r>
            <a:r>
              <a:rPr lang="zh-TW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陳詠君 資訊</a:t>
            </a:r>
            <a:r>
              <a:rPr lang="en-US" altLang="zh-TW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112</a:t>
            </a:r>
            <a:r>
              <a:rPr lang="zh-TW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乙</a:t>
            </a:r>
            <a:endParaRPr lang="zh-tw" sz="3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" name="圖片 4" descr="含有建築物、坐下、板凳、側面的圖片&#10;&#10;自動產生的描述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直線接點​​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BF6F6-9996-46C2-9F0B-E600D236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0" dirty="0">
                <a:solidFill>
                  <a:srgbClr val="292929"/>
                </a:solidFill>
                <a:effectLst/>
                <a:latin typeface="+mj-ea"/>
                <a:ea typeface="+mj-ea"/>
              </a:rPr>
              <a:t>Optimal value function </a:t>
            </a:r>
            <a:br>
              <a:rPr lang="en-US" altLang="zh-TW" b="0" dirty="0">
                <a:solidFill>
                  <a:srgbClr val="292929"/>
                </a:solidFill>
                <a:effectLst/>
                <a:latin typeface="+mj-ea"/>
                <a:ea typeface="+mj-ea"/>
              </a:rPr>
            </a:br>
            <a:r>
              <a:rPr lang="zh-TW" altLang="en-US" b="0" dirty="0">
                <a:solidFill>
                  <a:srgbClr val="292929"/>
                </a:solidFill>
                <a:effectLst/>
                <a:latin typeface="+mj-ea"/>
                <a:ea typeface="+mj-ea"/>
              </a:rPr>
              <a:t>優化價值函數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5E2F0E-384C-4F02-8C48-F7964ED41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強化學習最重要的點在於找到一個最好的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Policy(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策略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)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，讓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Reward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可以最多，而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Policy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的決定會跟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Value function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有關，所以只要找到最優的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Value function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Policy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也會找到最優的，這就是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Value-based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的方法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(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找到最優的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Value-function)</a:t>
            </a:r>
            <a:r>
              <a:rPr lang="zh-TW" altLang="en-US" dirty="0">
                <a:solidFill>
                  <a:srgbClr val="292929"/>
                </a:solidFill>
                <a:latin typeface="+mn-ea"/>
                <a:ea typeface="+mn-ea"/>
              </a:rPr>
              <a:t>。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我們可以寫出以下公式：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最好的動作價值函數就是在所有策略下的動作價值函數的最大值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，然後我們再把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bellman function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代進去，就可以找到一個公式來代表最優的動作價值函數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:</a:t>
            </a:r>
          </a:p>
          <a:p>
            <a:pPr algn="l"/>
            <a:endParaRPr lang="zh-TW" alt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endParaRPr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A3C92BE-8DC4-483A-B9C2-BD1EED1F2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728262"/>
            <a:ext cx="441007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60761A1-9756-4575-B917-AA4D4442419A}"/>
              </a:ext>
            </a:extLst>
          </p:cNvPr>
          <p:cNvSpPr txBox="1"/>
          <p:nvPr/>
        </p:nvSpPr>
        <p:spPr>
          <a:xfrm>
            <a:off x="5374883" y="4486924"/>
            <a:ext cx="2843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i="0" dirty="0">
                <a:effectLst/>
                <a:latin typeface="+mn-ea"/>
              </a:rPr>
              <a:t>(</a:t>
            </a:r>
            <a:r>
              <a:rPr lang="zh-TW" altLang="en-US" sz="1400" b="0" i="0" dirty="0">
                <a:effectLst/>
                <a:latin typeface="+mn-ea"/>
              </a:rPr>
              <a:t>最優動作價值函數表示</a:t>
            </a:r>
            <a:r>
              <a:rPr lang="en-US" altLang="zh-TW" sz="1400" b="0" i="0" dirty="0">
                <a:effectLst/>
                <a:latin typeface="+mn-ea"/>
              </a:rPr>
              <a:t>equation)</a:t>
            </a:r>
            <a:endParaRPr lang="zh-TW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218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577A07-EE9B-4D1C-9659-AE6FB902C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+mj-ea"/>
                <a:ea typeface="+mj-ea"/>
              </a:rPr>
              <a:t>Q Learning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A97152-91D2-4871-BFFC-0DD2CE195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Q-learning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的想法是由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Value Iteration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所得到的，可以用一個簡單且直觀的方法去理解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value iteration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是什麼，利用新得到的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reward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和原本的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Q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值來更新現在的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Q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值，這就是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value iteration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，然後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Q-learning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的更新公式也就這樣誕生了。</a:t>
            </a:r>
            <a:endParaRPr lang="en-US" altLang="zh-TW" b="0" i="0" dirty="0">
              <a:solidFill>
                <a:srgbClr val="292929"/>
              </a:solidFill>
              <a:effectLst/>
              <a:latin typeface="+mn-ea"/>
              <a:ea typeface="+mn-ea"/>
            </a:endParaRP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B38F6E-60CC-43C2-A56D-F10C44FB4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9" t="14420" r="23751" b="22916"/>
          <a:stretch/>
        </p:blipFill>
        <p:spPr>
          <a:xfrm>
            <a:off x="5764786" y="2893215"/>
            <a:ext cx="5259179" cy="334671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8E8E9B4-8068-43CF-8802-7DF6CE2C5C82}"/>
              </a:ext>
            </a:extLst>
          </p:cNvPr>
          <p:cNvSpPr txBox="1"/>
          <p:nvPr/>
        </p:nvSpPr>
        <p:spPr>
          <a:xfrm>
            <a:off x="2407299" y="4160932"/>
            <a:ext cx="2959837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500" b="0" i="0" dirty="0">
                <a:solidFill>
                  <a:srgbClr val="292929"/>
                </a:solidFill>
                <a:effectLst/>
                <a:latin typeface="+mn-ea"/>
                <a:cs typeface="Microsoft GothicNeo" panose="020B0503020000020004" pitchFamily="34" charset="-127"/>
              </a:rPr>
              <a:t>Target Q</a:t>
            </a:r>
            <a:r>
              <a:rPr lang="zh-TW" altLang="en-US" sz="1500" b="0" i="0" dirty="0">
                <a:solidFill>
                  <a:srgbClr val="292929"/>
                </a:solidFill>
                <a:effectLst/>
                <a:latin typeface="+mn-ea"/>
                <a:cs typeface="Microsoft GothicNeo" panose="020B0503020000020004" pitchFamily="34" charset="-127"/>
              </a:rPr>
              <a:t>一開始的值可能是錯的，但經過一次又一次的疊代，</a:t>
            </a:r>
            <a:r>
              <a:rPr lang="en-US" altLang="zh-TW" sz="1500" b="0" i="0" dirty="0">
                <a:solidFill>
                  <a:srgbClr val="292929"/>
                </a:solidFill>
                <a:effectLst/>
                <a:latin typeface="+mn-ea"/>
                <a:cs typeface="Microsoft GothicNeo" panose="020B0503020000020004" pitchFamily="34" charset="-127"/>
              </a:rPr>
              <a:t>target Q</a:t>
            </a:r>
            <a:r>
              <a:rPr lang="zh-TW" altLang="en-US" sz="1500" b="0" i="0" dirty="0">
                <a:solidFill>
                  <a:srgbClr val="292929"/>
                </a:solidFill>
                <a:effectLst/>
                <a:latin typeface="+mn-ea"/>
                <a:cs typeface="Microsoft GothicNeo" panose="020B0503020000020004" pitchFamily="34" charset="-127"/>
              </a:rPr>
              <a:t>也會越來越精準，所以可以想像，如果夠長的時間，</a:t>
            </a:r>
            <a:r>
              <a:rPr lang="en-US" altLang="zh-TW" sz="1500" b="0" i="0" dirty="0">
                <a:solidFill>
                  <a:srgbClr val="292929"/>
                </a:solidFill>
                <a:effectLst/>
                <a:latin typeface="+mn-ea"/>
                <a:cs typeface="Microsoft GothicNeo" panose="020B0503020000020004" pitchFamily="34" charset="-127"/>
              </a:rPr>
              <a:t>value-function</a:t>
            </a:r>
            <a:r>
              <a:rPr lang="zh-TW" altLang="en-US" sz="1500" b="0" i="0" dirty="0">
                <a:solidFill>
                  <a:srgbClr val="292929"/>
                </a:solidFill>
                <a:effectLst/>
                <a:latin typeface="+mn-ea"/>
                <a:cs typeface="Microsoft GothicNeo" panose="020B0503020000020004" pitchFamily="34" charset="-127"/>
              </a:rPr>
              <a:t>就可以優化為最優的價值函數，這就是</a:t>
            </a:r>
            <a:r>
              <a:rPr lang="en-US" altLang="zh-TW" sz="1500" b="0" i="0" dirty="0">
                <a:solidFill>
                  <a:srgbClr val="292929"/>
                </a:solidFill>
                <a:effectLst/>
                <a:latin typeface="+mn-ea"/>
                <a:cs typeface="Microsoft GothicNeo" panose="020B0503020000020004" pitchFamily="34" charset="-127"/>
              </a:rPr>
              <a:t>Q-learning</a:t>
            </a:r>
            <a:r>
              <a:rPr lang="zh-TW" altLang="en-US" sz="1500" b="0" i="0" dirty="0">
                <a:solidFill>
                  <a:srgbClr val="292929"/>
                </a:solidFill>
                <a:effectLst/>
                <a:latin typeface="+mn-ea"/>
                <a:cs typeface="Microsoft GothicNeo" panose="020B0503020000020004" pitchFamily="34" charset="-127"/>
              </a:rPr>
              <a:t>。</a:t>
            </a:r>
            <a:endParaRPr lang="zh-TW" altLang="en-US" sz="1500" dirty="0">
              <a:latin typeface="+mn-ea"/>
              <a:cs typeface="Microsoft GothicNeo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08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E73BF2-79EE-4016-A62A-4CCED678A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0" dirty="0">
                <a:solidFill>
                  <a:srgbClr val="292929"/>
                </a:solidFill>
                <a:effectLst/>
                <a:latin typeface="+mj-ea"/>
                <a:ea typeface="+mj-ea"/>
              </a:rPr>
              <a:t>Exploration and Exploitation</a:t>
            </a:r>
            <a:br>
              <a:rPr lang="en-US" altLang="zh-TW" b="0" dirty="0">
                <a:solidFill>
                  <a:srgbClr val="292929"/>
                </a:solidFill>
                <a:effectLst/>
                <a:latin typeface="+mj-ea"/>
                <a:ea typeface="+mj-ea"/>
              </a:rPr>
            </a:br>
            <a:r>
              <a:rPr lang="zh-TW" altLang="en-US" b="0" dirty="0">
                <a:solidFill>
                  <a:srgbClr val="292929"/>
                </a:solidFill>
                <a:effectLst/>
                <a:latin typeface="+mj-ea"/>
                <a:ea typeface="+mj-ea"/>
              </a:rPr>
              <a:t>探索跟利用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DC3B1F-2224-4D49-BE66-C70CC031B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我們知道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Q-learning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的更新方法了，但是有個問題，我們還需要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Policy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去決定動作，才可以知道下一個執行的動作要是什麼，以下就有二種方法去選擇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Policy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：</a:t>
            </a:r>
          </a:p>
          <a:p>
            <a:pPr marL="0" indent="0" algn="l">
              <a:buNone/>
            </a:pP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1.Exploration(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探索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)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：隨機生成一個動作</a:t>
            </a:r>
          </a:p>
          <a:p>
            <a:pPr marL="0" indent="0" algn="l">
              <a:buNone/>
            </a:pP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2.Exploitation(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利用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)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：我們利用目前的所有的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Q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值來找出一個最好的動作，這個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policy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稱為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greedy policy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，舉例來說，就是假設現在我要選擇我要走的方向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(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上下左右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)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，向上的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Q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值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5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，向下的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Q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值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2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，向左的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Q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值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4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，向右的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Q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值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10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，因此我們取最大的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Q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值，所以就向右走。</a:t>
            </a:r>
            <a:endParaRPr lang="en-US" altLang="zh-TW" b="0" i="0" dirty="0">
              <a:solidFill>
                <a:srgbClr val="292929"/>
              </a:solidFill>
              <a:effectLst/>
              <a:latin typeface="+mn-ea"/>
              <a:ea typeface="+mn-ea"/>
            </a:endParaRPr>
          </a:p>
          <a:p>
            <a:pPr marL="0" indent="0" algn="l">
              <a:buNone/>
            </a:pPr>
            <a:endParaRPr lang="en-US" altLang="zh-TW" dirty="0">
              <a:solidFill>
                <a:srgbClr val="292929"/>
              </a:solidFill>
              <a:latin typeface="charter"/>
            </a:endParaRPr>
          </a:p>
          <a:p>
            <a:pPr marL="0" indent="0" algn="l">
              <a:buNone/>
            </a:pP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0" indent="0" algn="l">
              <a:buNone/>
            </a:pPr>
            <a:endParaRPr lang="en-US" altLang="zh-TW" dirty="0">
              <a:solidFill>
                <a:srgbClr val="292929"/>
              </a:solidFill>
              <a:latin typeface="charter"/>
            </a:endParaRPr>
          </a:p>
          <a:p>
            <a:pPr marL="0" indent="0" algn="l">
              <a:buNone/>
            </a:pP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0" indent="0" algn="l">
              <a:buNone/>
            </a:pP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0" indent="0" algn="l">
              <a:buNone/>
            </a:pPr>
            <a:endParaRPr lang="zh-TW" alt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06360B5-EA01-448D-8A7E-A9B3C6157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2" b="12798"/>
          <a:stretch/>
        </p:blipFill>
        <p:spPr bwMode="auto">
          <a:xfrm>
            <a:off x="2067948" y="4441371"/>
            <a:ext cx="2840447" cy="190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784AA15-51F1-46D9-ACA4-D641C471DE33}"/>
              </a:ext>
            </a:extLst>
          </p:cNvPr>
          <p:cNvSpPr txBox="1"/>
          <p:nvPr/>
        </p:nvSpPr>
        <p:spPr>
          <a:xfrm>
            <a:off x="6096000" y="5380674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0" i="0" dirty="0">
                <a:effectLst/>
                <a:latin typeface="+mn-ea"/>
              </a:rPr>
              <a:t>將這</a:t>
            </a:r>
            <a:r>
              <a:rPr lang="en-US" altLang="zh-TW" b="0" i="0" dirty="0">
                <a:effectLst/>
                <a:latin typeface="+mn-ea"/>
              </a:rPr>
              <a:t>2</a:t>
            </a:r>
            <a:r>
              <a:rPr lang="zh-TW" altLang="en-US" b="0" i="0" dirty="0">
                <a:effectLst/>
                <a:latin typeface="+mn-ea"/>
              </a:rPr>
              <a:t>種方法結合在一起，就是所謂的 </a:t>
            </a:r>
            <a:r>
              <a:rPr lang="el-GR" altLang="zh-TW" b="0" i="0" dirty="0">
                <a:effectLst/>
                <a:latin typeface="+mn-ea"/>
              </a:rPr>
              <a:t>ϵ-</a:t>
            </a:r>
            <a:r>
              <a:rPr lang="en-US" altLang="zh-TW" b="0" i="0" dirty="0">
                <a:effectLst/>
                <a:latin typeface="+mn-ea"/>
              </a:rPr>
              <a:t>greedy policy</a:t>
            </a:r>
            <a:r>
              <a:rPr lang="zh-TW" altLang="en-US" b="0" i="0" dirty="0">
                <a:effectLst/>
                <a:latin typeface="+mn-ea"/>
              </a:rPr>
              <a:t>。</a:t>
            </a:r>
            <a:endParaRPr lang="zh-TW" altLang="en-US" dirty="0">
              <a:latin typeface="+mn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1627C24-DC80-45E0-814F-E6AC011D469D}"/>
              </a:ext>
            </a:extLst>
          </p:cNvPr>
          <p:cNvSpPr txBox="1"/>
          <p:nvPr/>
        </p:nvSpPr>
        <p:spPr>
          <a:xfrm>
            <a:off x="880343" y="5380674"/>
            <a:ext cx="110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n-ea"/>
              </a:rPr>
              <a:t>Q Table :</a:t>
            </a:r>
            <a:endParaRPr lang="zh-TW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4309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43979A-1299-4EB5-BD67-E51B4E4F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0" dirty="0">
                <a:solidFill>
                  <a:srgbClr val="292929"/>
                </a:solidFill>
                <a:effectLst/>
                <a:latin typeface="+mj-ea"/>
                <a:ea typeface="+mj-ea"/>
              </a:rPr>
              <a:t>DQN (Deep Q-learning Network) </a:t>
            </a:r>
            <a:br>
              <a:rPr lang="en-US" altLang="zh-TW" b="0" dirty="0">
                <a:solidFill>
                  <a:srgbClr val="292929"/>
                </a:solidFill>
                <a:effectLst/>
                <a:latin typeface="+mj-ea"/>
                <a:ea typeface="+mj-ea"/>
              </a:rPr>
            </a:br>
            <a:r>
              <a:rPr lang="zh-TW" altLang="en-US" b="0" dirty="0">
                <a:solidFill>
                  <a:srgbClr val="292929"/>
                </a:solidFill>
                <a:effectLst/>
                <a:latin typeface="+mj-ea"/>
                <a:ea typeface="+mj-ea"/>
              </a:rPr>
              <a:t>深層</a:t>
            </a:r>
            <a:r>
              <a:rPr lang="en-US" altLang="zh-TW" b="0" dirty="0">
                <a:solidFill>
                  <a:srgbClr val="292929"/>
                </a:solidFill>
                <a:effectLst/>
                <a:latin typeface="+mj-ea"/>
                <a:ea typeface="+mj-ea"/>
              </a:rPr>
              <a:t>Q-learning</a:t>
            </a:r>
            <a:r>
              <a:rPr lang="zh-TW" altLang="en-US" b="0" dirty="0">
                <a:solidFill>
                  <a:srgbClr val="292929"/>
                </a:solidFill>
                <a:effectLst/>
                <a:latin typeface="+mj-ea"/>
                <a:ea typeface="+mj-ea"/>
              </a:rPr>
              <a:t>網路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3F08A9-4ABC-43AC-BF43-2391CDE01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因為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Q-learning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用在狀態比較多的情況會導致無法把所有的狀態的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Q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值都計算出來，所以就想出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DQN(Reinforcement 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latin typeface="+mn-ea"/>
                <a:ea typeface="+mn-ea"/>
              </a:rPr>
              <a:t>Learning+Deep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 Learning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的學習方法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)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，設計出一個神經網路，只需要將狀態輸入，輸出的是每個動作的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Q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值，這樣就可以解決無法把所有的狀態的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Q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值都計算出來的情況，這個就是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Value function approximation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。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BBDD81-90BE-450D-AA69-6A5439F5E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694" y="4316974"/>
            <a:ext cx="13049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B8333B7-80D9-4281-B633-0979C676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49" y="3161269"/>
            <a:ext cx="5497831" cy="316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61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596DDEA-BC22-45DE-B286-35EC75338CD9}"/>
              </a:ext>
            </a:extLst>
          </p:cNvPr>
          <p:cNvSpPr txBox="1"/>
          <p:nvPr/>
        </p:nvSpPr>
        <p:spPr>
          <a:xfrm>
            <a:off x="942392" y="494522"/>
            <a:ext cx="1016103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900" b="0" i="0" dirty="0">
                <a:solidFill>
                  <a:srgbClr val="292929"/>
                </a:solidFill>
                <a:effectLst/>
                <a:latin typeface="+mn-ea"/>
              </a:rPr>
              <a:t>神經網路的訓練就是要找一個最好的參數來優化</a:t>
            </a:r>
            <a:r>
              <a:rPr lang="en-US" altLang="zh-TW" sz="1900" b="0" i="0" dirty="0">
                <a:solidFill>
                  <a:srgbClr val="292929"/>
                </a:solidFill>
                <a:effectLst/>
                <a:latin typeface="+mn-ea"/>
              </a:rPr>
              <a:t>loss function</a:t>
            </a:r>
            <a:r>
              <a:rPr lang="zh-TW" altLang="en-US" sz="1900" b="0" i="0" dirty="0">
                <a:solidFill>
                  <a:srgbClr val="292929"/>
                </a:solidFill>
                <a:effectLst/>
                <a:latin typeface="+mn-ea"/>
              </a:rPr>
              <a:t>，然後要訓練就必須要有</a:t>
            </a:r>
            <a:r>
              <a:rPr lang="en-US" altLang="zh-TW" sz="1900" b="0" i="0" dirty="0">
                <a:solidFill>
                  <a:srgbClr val="292929"/>
                </a:solidFill>
                <a:effectLst/>
                <a:latin typeface="+mn-ea"/>
              </a:rPr>
              <a:t>training data</a:t>
            </a:r>
            <a:r>
              <a:rPr lang="zh-TW" altLang="en-US" sz="1900" b="0" i="0" dirty="0">
                <a:solidFill>
                  <a:srgbClr val="292929"/>
                </a:solidFill>
                <a:effectLst/>
                <a:latin typeface="+mn-ea"/>
              </a:rPr>
              <a:t>，</a:t>
            </a:r>
            <a:r>
              <a:rPr lang="en-US" altLang="zh-TW" sz="1900" b="0" i="0" dirty="0">
                <a:solidFill>
                  <a:srgbClr val="292929"/>
                </a:solidFill>
                <a:effectLst/>
                <a:latin typeface="+mn-ea"/>
              </a:rPr>
              <a:t>input X</a:t>
            </a:r>
            <a:r>
              <a:rPr lang="zh-TW" altLang="en-US" sz="1900" b="0" i="0" dirty="0">
                <a:solidFill>
                  <a:srgbClr val="292929"/>
                </a:solidFill>
                <a:effectLst/>
                <a:latin typeface="+mn-ea"/>
              </a:rPr>
              <a:t>跟</a:t>
            </a:r>
            <a:r>
              <a:rPr lang="en-US" altLang="zh-TW" sz="1900" b="0" i="0" dirty="0">
                <a:solidFill>
                  <a:srgbClr val="292929"/>
                </a:solidFill>
                <a:effectLst/>
                <a:latin typeface="+mn-ea"/>
              </a:rPr>
              <a:t>label Y</a:t>
            </a:r>
            <a:r>
              <a:rPr lang="zh-TW" altLang="en-US" sz="1900" b="0" i="0" dirty="0">
                <a:solidFill>
                  <a:srgbClr val="292929"/>
                </a:solidFill>
                <a:effectLst/>
                <a:latin typeface="+mn-ea"/>
              </a:rPr>
              <a:t>，我們現在將</a:t>
            </a:r>
            <a:r>
              <a:rPr lang="en-US" altLang="zh-TW" sz="1900" b="0" i="0" dirty="0">
                <a:solidFill>
                  <a:srgbClr val="292929"/>
                </a:solidFill>
                <a:effectLst/>
                <a:latin typeface="+mn-ea"/>
              </a:rPr>
              <a:t>State</a:t>
            </a:r>
            <a:r>
              <a:rPr lang="zh-TW" altLang="en-US" sz="1900" b="0" i="0" dirty="0">
                <a:solidFill>
                  <a:srgbClr val="292929"/>
                </a:solidFill>
                <a:effectLst/>
                <a:latin typeface="+mn-ea"/>
              </a:rPr>
              <a:t>當作</a:t>
            </a:r>
            <a:r>
              <a:rPr lang="en-US" altLang="zh-TW" sz="1900" b="0" i="0" dirty="0">
                <a:solidFill>
                  <a:srgbClr val="292929"/>
                </a:solidFill>
                <a:effectLst/>
                <a:latin typeface="+mn-ea"/>
              </a:rPr>
              <a:t>input</a:t>
            </a:r>
            <a:r>
              <a:rPr lang="zh-TW" altLang="en-US" sz="1900" b="0" i="0" dirty="0">
                <a:solidFill>
                  <a:srgbClr val="292929"/>
                </a:solidFill>
                <a:effectLst/>
                <a:latin typeface="+mn-ea"/>
              </a:rPr>
              <a:t>了，那我們要那裡找</a:t>
            </a:r>
            <a:r>
              <a:rPr lang="en-US" altLang="zh-TW" sz="1900" b="0" i="0" dirty="0">
                <a:solidFill>
                  <a:srgbClr val="292929"/>
                </a:solidFill>
                <a:effectLst/>
                <a:latin typeface="+mn-ea"/>
              </a:rPr>
              <a:t>label</a:t>
            </a:r>
            <a:r>
              <a:rPr lang="zh-TW" altLang="en-US" sz="1900" b="0" i="0" dirty="0">
                <a:solidFill>
                  <a:srgbClr val="292929"/>
                </a:solidFill>
                <a:effectLst/>
                <a:latin typeface="+mn-ea"/>
              </a:rPr>
              <a:t>呢？我們來看看</a:t>
            </a:r>
            <a:r>
              <a:rPr lang="en-US" altLang="zh-TW" sz="1900" b="0" i="0" dirty="0">
                <a:solidFill>
                  <a:srgbClr val="292929"/>
                </a:solidFill>
                <a:effectLst/>
                <a:latin typeface="+mn-ea"/>
              </a:rPr>
              <a:t>Q-learning</a:t>
            </a:r>
            <a:r>
              <a:rPr lang="zh-TW" altLang="en-US" sz="1900" b="0" i="0" dirty="0">
                <a:solidFill>
                  <a:srgbClr val="292929"/>
                </a:solidFill>
                <a:effectLst/>
                <a:latin typeface="+mn-ea"/>
              </a:rPr>
              <a:t>的更新公式 </a:t>
            </a:r>
            <a:r>
              <a:rPr lang="en-US" altLang="zh-TW" sz="1900" b="0" i="0" dirty="0">
                <a:solidFill>
                  <a:srgbClr val="292929"/>
                </a:solidFill>
                <a:effectLst/>
                <a:latin typeface="+mn-ea"/>
              </a:rPr>
              <a:t>:</a:t>
            </a:r>
            <a:endParaRPr lang="zh-TW" altLang="en-US" sz="1900" dirty="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623DE17-D6BD-46E8-931D-653ABA05D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7" y="1453799"/>
            <a:ext cx="613410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B83851A-6CFD-4F72-948A-E84BA599A08F}"/>
              </a:ext>
            </a:extLst>
          </p:cNvPr>
          <p:cNvSpPr txBox="1"/>
          <p:nvPr/>
        </p:nvSpPr>
        <p:spPr>
          <a:xfrm>
            <a:off x="942393" y="2799184"/>
            <a:ext cx="1016103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900" b="0" i="0" dirty="0">
                <a:solidFill>
                  <a:srgbClr val="292929"/>
                </a:solidFill>
                <a:effectLst/>
                <a:latin typeface="+mn-ea"/>
              </a:rPr>
              <a:t>中間那個就是所謂的</a:t>
            </a:r>
            <a:r>
              <a:rPr lang="en-US" altLang="zh-TW" sz="1900" b="0" i="0" dirty="0">
                <a:solidFill>
                  <a:srgbClr val="292929"/>
                </a:solidFill>
                <a:effectLst/>
                <a:latin typeface="+mn-ea"/>
              </a:rPr>
              <a:t>Target Q</a:t>
            </a:r>
            <a:r>
              <a:rPr lang="zh-TW" altLang="en-US" sz="1900" b="0" i="0" dirty="0">
                <a:solidFill>
                  <a:srgbClr val="292929"/>
                </a:solidFill>
                <a:effectLst/>
                <a:latin typeface="+mn-ea"/>
              </a:rPr>
              <a:t>，那我們把那個當作</a:t>
            </a:r>
            <a:r>
              <a:rPr lang="en-US" altLang="zh-TW" sz="1900" b="0" i="0" dirty="0">
                <a:solidFill>
                  <a:srgbClr val="292929"/>
                </a:solidFill>
                <a:effectLst/>
                <a:latin typeface="+mn-ea"/>
              </a:rPr>
              <a:t>Label</a:t>
            </a:r>
            <a:r>
              <a:rPr lang="zh-TW" altLang="en-US" sz="1900" b="0" i="0" dirty="0">
                <a:solidFill>
                  <a:srgbClr val="292929"/>
                </a:solidFill>
                <a:effectLst/>
                <a:latin typeface="+mn-ea"/>
              </a:rPr>
              <a:t>，就代表我們的</a:t>
            </a:r>
            <a:r>
              <a:rPr lang="en-US" altLang="zh-TW" sz="1900" b="0" i="0" dirty="0">
                <a:solidFill>
                  <a:srgbClr val="292929"/>
                </a:solidFill>
                <a:effectLst/>
                <a:latin typeface="+mn-ea"/>
              </a:rPr>
              <a:t>Q function</a:t>
            </a:r>
            <a:r>
              <a:rPr lang="zh-TW" altLang="en-US" sz="1900" b="0" i="0" dirty="0">
                <a:solidFill>
                  <a:srgbClr val="292929"/>
                </a:solidFill>
                <a:effectLst/>
                <a:latin typeface="+mn-ea"/>
              </a:rPr>
              <a:t>越來越接近</a:t>
            </a:r>
            <a:r>
              <a:rPr lang="en-US" altLang="zh-TW" sz="1900" b="0" i="0" dirty="0">
                <a:solidFill>
                  <a:srgbClr val="292929"/>
                </a:solidFill>
                <a:effectLst/>
                <a:latin typeface="+mn-ea"/>
              </a:rPr>
              <a:t>Target Q function</a:t>
            </a:r>
            <a:r>
              <a:rPr lang="zh-TW" altLang="en-US" sz="1900" b="0" i="0" dirty="0">
                <a:solidFill>
                  <a:srgbClr val="292929"/>
                </a:solidFill>
                <a:effectLst/>
                <a:latin typeface="+mn-ea"/>
              </a:rPr>
              <a:t>了。所以我們就可以定義出</a:t>
            </a:r>
            <a:r>
              <a:rPr lang="en-US" altLang="zh-TW" sz="1900" b="0" i="0" dirty="0">
                <a:solidFill>
                  <a:srgbClr val="292929"/>
                </a:solidFill>
                <a:effectLst/>
                <a:latin typeface="+mn-ea"/>
              </a:rPr>
              <a:t>Loss function</a:t>
            </a:r>
            <a:r>
              <a:rPr lang="zh-TW" altLang="en-US" sz="1900" b="0" i="0" dirty="0">
                <a:solidFill>
                  <a:srgbClr val="292929"/>
                </a:solidFill>
                <a:effectLst/>
                <a:latin typeface="+mn-ea"/>
              </a:rPr>
              <a:t>，</a:t>
            </a:r>
            <a:r>
              <a:rPr lang="en-US" altLang="zh-TW" sz="1900" b="0" i="0" dirty="0">
                <a:solidFill>
                  <a:srgbClr val="292929"/>
                </a:solidFill>
                <a:effectLst/>
                <a:latin typeface="+mn-ea"/>
              </a:rPr>
              <a:t>Label</a:t>
            </a:r>
            <a:r>
              <a:rPr lang="zh-TW" altLang="en-US" sz="1900" b="0" i="0" dirty="0">
                <a:solidFill>
                  <a:srgbClr val="292929"/>
                </a:solidFill>
                <a:effectLst/>
                <a:latin typeface="+mn-ea"/>
              </a:rPr>
              <a:t>也定義出來了，那這樣就可以做</a:t>
            </a:r>
            <a:r>
              <a:rPr lang="en-US" altLang="zh-TW" sz="1900" b="0" i="0" dirty="0">
                <a:solidFill>
                  <a:srgbClr val="292929"/>
                </a:solidFill>
                <a:effectLst/>
                <a:latin typeface="+mn-ea"/>
              </a:rPr>
              <a:t>Neural network</a:t>
            </a:r>
            <a:r>
              <a:rPr lang="zh-TW" altLang="en-US" sz="1900" b="0" i="0" dirty="0">
                <a:solidFill>
                  <a:srgbClr val="292929"/>
                </a:solidFill>
                <a:effectLst/>
                <a:latin typeface="+mn-ea"/>
              </a:rPr>
              <a:t>的訓練了。</a:t>
            </a:r>
            <a:endParaRPr lang="zh-TW" altLang="en-US" sz="1900" dirty="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E60C9D4-3A86-46AF-90B5-93FA26474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7" y="3711498"/>
            <a:ext cx="54673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F998AA4-C702-48BF-A9C1-23C091A047C3}"/>
              </a:ext>
            </a:extLst>
          </p:cNvPr>
          <p:cNvSpPr txBox="1"/>
          <p:nvPr/>
        </p:nvSpPr>
        <p:spPr>
          <a:xfrm>
            <a:off x="6344426" y="4148211"/>
            <a:ext cx="2277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+mn-ea"/>
              </a:rPr>
              <a:t>Loss function</a:t>
            </a:r>
            <a:endParaRPr lang="zh-TW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3745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3869DCE2-468A-4262-ADF4-3900D0B68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212645"/>
            <a:ext cx="3517567" cy="2093975"/>
          </a:xfrm>
        </p:spPr>
        <p:txBody>
          <a:bodyPr/>
          <a:lstStyle/>
          <a:p>
            <a:pPr algn="ctr"/>
            <a:r>
              <a:rPr lang="zh-TW" altLang="en-US" sz="3600" b="0" i="0" kern="1200" dirty="0">
                <a:solidFill>
                  <a:srgbClr val="FFFFFF"/>
                </a:solidFill>
                <a:effectLst/>
                <a:latin typeface="+mj-ea"/>
                <a:ea typeface="+mj-ea"/>
                <a:cs typeface="+mn-cs"/>
              </a:rPr>
              <a:t>整個DQN演算法的架構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522C20C-896B-4154-AC71-684DCB64B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7546" y="1259633"/>
            <a:ext cx="7512137" cy="441337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8517D58-1715-48BB-A3E9-C3C257196F20}"/>
              </a:ext>
            </a:extLst>
          </p:cNvPr>
          <p:cNvSpPr txBox="1"/>
          <p:nvPr/>
        </p:nvSpPr>
        <p:spPr>
          <a:xfrm>
            <a:off x="643465" y="2772462"/>
            <a:ext cx="3517567" cy="3064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zh-TW" altLang="en-US" sz="1900" b="0" i="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左邊紅色線為初始狀態的第一步，如果不做這一步的話會沒辦法把 S</a:t>
            </a:r>
            <a:r>
              <a:rPr lang="zh-TW" altLang="en-US" sz="1400" b="0" i="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t</a:t>
            </a:r>
            <a:r>
              <a:rPr lang="zh-TW" altLang="en-US" sz="1900" b="0" i="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, </a:t>
            </a:r>
            <a:r>
              <a:rPr lang="zh-TW" altLang="en-US" sz="2100" b="0" i="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a</a:t>
            </a:r>
            <a:r>
              <a:rPr lang="zh-TW" altLang="en-US" sz="1400" b="0" i="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t</a:t>
            </a:r>
            <a:r>
              <a:rPr lang="zh-TW" altLang="en-US" sz="1900" b="0" i="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, </a:t>
            </a:r>
            <a:r>
              <a:rPr lang="zh-TW" altLang="en-US" sz="2100" b="0" i="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r</a:t>
            </a:r>
            <a:r>
              <a:rPr lang="zh-TW" altLang="en-US" sz="1400" b="0" i="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t</a:t>
            </a:r>
            <a:r>
              <a:rPr lang="zh-TW" altLang="en-US" sz="1900" b="0" i="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, S</a:t>
            </a:r>
            <a:r>
              <a:rPr lang="zh-TW" altLang="en-US" sz="1400" b="0" i="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(t+1)</a:t>
            </a:r>
            <a:r>
              <a:rPr lang="zh-TW" altLang="en-US" sz="1900" b="0" i="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給算出來並存放至記憶體裡面，第一步初始化做完之後，後面就是藍色線的flow，通過環境來儲存S</a:t>
            </a:r>
            <a:r>
              <a:rPr lang="zh-TW" altLang="en-US" sz="1400" b="0" i="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t</a:t>
            </a:r>
            <a:r>
              <a:rPr lang="zh-TW" altLang="en-US" sz="1900" b="0" i="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, </a:t>
            </a:r>
            <a:r>
              <a:rPr lang="zh-TW" altLang="en-US" sz="2100" b="0" i="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a</a:t>
            </a:r>
            <a:r>
              <a:rPr lang="zh-TW" altLang="en-US" sz="1400" b="0" i="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t</a:t>
            </a:r>
            <a:r>
              <a:rPr lang="zh-TW" altLang="en-US" sz="1900" b="0" i="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, </a:t>
            </a:r>
            <a:r>
              <a:rPr lang="zh-TW" altLang="en-US" sz="2100" b="0" i="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r</a:t>
            </a:r>
            <a:r>
              <a:rPr lang="zh-TW" altLang="en-US" sz="1400" b="0" i="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t</a:t>
            </a:r>
            <a:r>
              <a:rPr lang="zh-TW" altLang="en-US" sz="1900" b="0" i="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, S</a:t>
            </a:r>
            <a:r>
              <a:rPr lang="zh-TW" altLang="en-US" sz="1400" b="0" i="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(t+1)</a:t>
            </a:r>
            <a:r>
              <a:rPr lang="zh-TW" altLang="en-US" sz="1900" b="0" i="0" kern="1200" dirty="0">
                <a:solidFill>
                  <a:srgbClr val="FFFFFF"/>
                </a:solidFill>
                <a:effectLst/>
                <a:latin typeface="+mn-ea"/>
                <a:cs typeface="+mn-cs"/>
              </a:rPr>
              <a:t>，並將參數丟給對應的網路來計算Loss Function，最後再更新網路的參數，一直不斷的重覆更新就可以找出最好的Q Function了。</a:t>
            </a:r>
            <a:endParaRPr lang="zh-TW" altLang="en-US" sz="1900" kern="1200" dirty="0">
              <a:solidFill>
                <a:srgbClr val="FFFFFF"/>
              </a:solidFill>
              <a:latin typeface="+mn-ea"/>
              <a:cs typeface="+mn-cs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F7C3D5E-1461-40BC-B442-DDF6ECA156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29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83" y="2941570"/>
            <a:ext cx="10058400" cy="974859"/>
          </a:xfrm>
        </p:spPr>
        <p:txBody>
          <a:bodyPr rtlCol="0" anchor="ctr">
            <a:normAutofit fontScale="90000"/>
          </a:bodyPr>
          <a:lstStyle/>
          <a:p>
            <a:pPr lvl="0" algn="ctr" rtl="0"/>
            <a:r>
              <a:rPr lang="en-US" altLang="zh-TW" dirty="0">
                <a:solidFill>
                  <a:srgbClr val="FFFFFF"/>
                </a:solidFill>
                <a:latin typeface="+mj-ea"/>
                <a:ea typeface="+mj-ea"/>
              </a:rPr>
              <a:t>METHOD</a:t>
            </a:r>
            <a:endParaRPr lang="zh-tw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4499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83" y="167950"/>
            <a:ext cx="10058400" cy="974859"/>
          </a:xfrm>
        </p:spPr>
        <p:txBody>
          <a:bodyPr rtlCol="0" anchor="ctr">
            <a:normAutofit fontScale="90000"/>
          </a:bodyPr>
          <a:lstStyle/>
          <a:p>
            <a:pPr lvl="0" algn="ctr" rtl="0"/>
            <a:r>
              <a:rPr lang="en-US" altLang="zh-TW" dirty="0">
                <a:solidFill>
                  <a:srgbClr val="FFFFFF"/>
                </a:solidFill>
                <a:latin typeface="+mj-ea"/>
                <a:ea typeface="+mj-ea"/>
              </a:rPr>
              <a:t>METHOD</a:t>
            </a:r>
            <a:endParaRPr lang="zh-tw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758BC2-850B-4CAC-9151-6FD18CED65DD}"/>
              </a:ext>
            </a:extLst>
          </p:cNvPr>
          <p:cNvSpPr txBox="1"/>
          <p:nvPr/>
        </p:nvSpPr>
        <p:spPr>
          <a:xfrm>
            <a:off x="1066784" y="1306286"/>
            <a:ext cx="10058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+mn-ea"/>
              </a:rPr>
              <a:t>以</a:t>
            </a:r>
            <a:r>
              <a:rPr lang="en-US" altLang="zh-TW" sz="2800" dirty="0">
                <a:solidFill>
                  <a:schemeClr val="bg1"/>
                </a:solidFill>
                <a:latin typeface="+mn-ea"/>
              </a:rPr>
              <a:t>CartPole-v0</a:t>
            </a:r>
            <a:r>
              <a:rPr lang="zh-TW" altLang="en-US" sz="2800" dirty="0">
                <a:solidFill>
                  <a:schemeClr val="bg1"/>
                </a:solidFill>
                <a:latin typeface="+mn-ea"/>
              </a:rPr>
              <a:t>平衡遊戲為例 </a:t>
            </a:r>
            <a:r>
              <a:rPr lang="en-US" altLang="zh-TW" sz="2800" dirty="0">
                <a:solidFill>
                  <a:schemeClr val="bg1"/>
                </a:solidFill>
                <a:latin typeface="+mn-ea"/>
              </a:rPr>
              <a:t>:</a:t>
            </a:r>
          </a:p>
          <a:p>
            <a:endParaRPr lang="en-US" altLang="zh-TW" sz="2800" dirty="0">
              <a:solidFill>
                <a:schemeClr val="bg1"/>
              </a:solidFill>
              <a:latin typeface="+mn-ea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+mn-ea"/>
              </a:rPr>
              <a:t>．遊戲介紹 </a:t>
            </a:r>
            <a:r>
              <a:rPr lang="en-US" altLang="zh-TW" sz="2800" dirty="0">
                <a:solidFill>
                  <a:schemeClr val="bg1"/>
                </a:solidFill>
                <a:latin typeface="+mn-ea"/>
              </a:rPr>
              <a:t>:</a:t>
            </a:r>
            <a:r>
              <a:rPr lang="zh-TW" altLang="en-US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維持小車上的柱子的平衡</a:t>
            </a:r>
            <a:endParaRPr lang="en-US" altLang="zh-TW" sz="2800" b="0" i="0" dirty="0">
              <a:solidFill>
                <a:schemeClr val="bg1"/>
              </a:solidFill>
              <a:effectLst/>
              <a:latin typeface="+mn-ea"/>
            </a:endParaRPr>
          </a:p>
          <a:p>
            <a:endParaRPr lang="en-US" altLang="zh-TW" sz="2800" b="0" i="0" dirty="0">
              <a:solidFill>
                <a:schemeClr val="bg1"/>
              </a:solidFill>
              <a:effectLst/>
              <a:latin typeface="+mn-ea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+mn-ea"/>
              </a:rPr>
              <a:t>．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environment :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 四種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feature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（小車位置，小車速度，柱子角度，  柱尖速度）</a:t>
            </a:r>
            <a:endParaRPr lang="en-US" altLang="zh-TW" sz="2800" b="0" i="0" dirty="0">
              <a:solidFill>
                <a:schemeClr val="bg1"/>
              </a:solidFill>
              <a:effectLst/>
              <a:latin typeface="+mn-ea"/>
            </a:endParaRPr>
          </a:p>
          <a:p>
            <a:endParaRPr lang="en-US" altLang="zh-TW" sz="2800" b="0" i="0" dirty="0">
              <a:solidFill>
                <a:schemeClr val="bg1"/>
              </a:solidFill>
              <a:effectLst/>
              <a:latin typeface="+mn-ea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+mn-ea"/>
              </a:rPr>
              <a:t>．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Agent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: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兩種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action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（向左移，向右移）。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CE6C8C-0641-4FD2-9E72-304F94842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889" y="4962501"/>
            <a:ext cx="6818054" cy="189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748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83" y="317239"/>
            <a:ext cx="10058400" cy="974859"/>
          </a:xfrm>
        </p:spPr>
        <p:txBody>
          <a:bodyPr rtlCol="0" anchor="ctr">
            <a:normAutofit fontScale="90000"/>
          </a:bodyPr>
          <a:lstStyle/>
          <a:p>
            <a:pPr lvl="0" algn="ctr" rtl="0"/>
            <a:r>
              <a:rPr lang="en-US" altLang="zh-TW" dirty="0">
                <a:solidFill>
                  <a:srgbClr val="FFFFFF"/>
                </a:solidFill>
                <a:latin typeface="+mj-ea"/>
                <a:ea typeface="+mj-ea"/>
              </a:rPr>
              <a:t>METHOD</a:t>
            </a:r>
            <a:endParaRPr lang="zh-tw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758BC2-850B-4CAC-9151-6FD18CED65DD}"/>
              </a:ext>
            </a:extLst>
          </p:cNvPr>
          <p:cNvSpPr txBox="1"/>
          <p:nvPr/>
        </p:nvSpPr>
        <p:spPr>
          <a:xfrm>
            <a:off x="1066783" y="1828801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i="0" dirty="0">
                <a:solidFill>
                  <a:schemeClr val="bg1"/>
                </a:solidFill>
                <a:effectLst/>
                <a:latin typeface="+mn-ea"/>
              </a:rPr>
              <a:t>實作具有學習能力的演算法 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n-ea"/>
              </a:rPr>
              <a:t>— Q table </a:t>
            </a:r>
            <a:r>
              <a:rPr lang="zh-TW" altLang="en-US" sz="2800" i="0" dirty="0">
                <a:solidFill>
                  <a:schemeClr val="bg1"/>
                </a:solidFill>
                <a:effectLst/>
                <a:latin typeface="+mn-ea"/>
              </a:rPr>
              <a:t>為基礎的 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n-ea"/>
              </a:rPr>
              <a:t>Q-learning</a:t>
            </a:r>
            <a:r>
              <a:rPr lang="zh-TW" altLang="en-US" sz="2800" i="0" dirty="0">
                <a:solidFill>
                  <a:schemeClr val="bg1"/>
                </a:solidFill>
                <a:effectLst/>
                <a:latin typeface="+mn-ea"/>
              </a:rPr>
              <a:t>。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7809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30398"/>
            <a:ext cx="12192000" cy="974859"/>
          </a:xfrm>
        </p:spPr>
        <p:txBody>
          <a:bodyPr rtlCol="0" anchor="ctr">
            <a:normAutofit fontScale="90000"/>
          </a:bodyPr>
          <a:lstStyle/>
          <a:p>
            <a:pPr lvl="0" algn="ctr" rtl="0"/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METHOD</a:t>
            </a:r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b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</a:br>
            <a:endParaRPr lang="zh-tw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758BC2-850B-4CAC-9151-6FD18CED65DD}"/>
              </a:ext>
            </a:extLst>
          </p:cNvPr>
          <p:cNvSpPr txBox="1"/>
          <p:nvPr/>
        </p:nvSpPr>
        <p:spPr>
          <a:xfrm>
            <a:off x="1066783" y="2275088"/>
            <a:ext cx="10058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Q-Learning with Q Table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的目標是學習到最佳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Q function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，過程中以 </a:t>
            </a:r>
            <a:r>
              <a:rPr lang="el-GR" altLang="zh-TW" sz="2800" b="0" i="0" dirty="0">
                <a:solidFill>
                  <a:schemeClr val="bg1"/>
                </a:solidFill>
                <a:effectLst/>
                <a:latin typeface="+mn-ea"/>
              </a:rPr>
              <a:t>ε-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greedy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方法與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environment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互動，從中獲得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reward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以更新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Q table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裡的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Q value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。</a:t>
            </a:r>
            <a:endParaRPr lang="en-US" altLang="zh-TW" sz="2800" b="0" i="0" dirty="0">
              <a:solidFill>
                <a:schemeClr val="bg1"/>
              </a:solidFill>
              <a:effectLst/>
              <a:latin typeface="+mn-ea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+mn-ea"/>
              </a:rPr>
              <a:t>在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學習過程中為了方便收斂，一些參數像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ε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和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learning rate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會隨著時間遞減，也就是</a:t>
            </a:r>
            <a:r>
              <a:rPr lang="en-US" altLang="zh-TW" sz="2800" dirty="0" err="1">
                <a:solidFill>
                  <a:schemeClr val="bg1"/>
                </a:solidFill>
                <a:latin typeface="+mn-ea"/>
              </a:rPr>
              <a:t>C</a:t>
            </a:r>
            <a:r>
              <a:rPr lang="en-US" altLang="zh-TW" sz="2800" b="0" i="0" dirty="0" err="1">
                <a:solidFill>
                  <a:schemeClr val="bg1"/>
                </a:solidFill>
                <a:effectLst/>
                <a:latin typeface="+mn-ea"/>
              </a:rPr>
              <a:t>artPole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從亂走，到越來越相信已經學到的經驗。</a:t>
            </a:r>
            <a:endParaRPr lang="en-US" altLang="zh-TW" sz="2800" b="0" i="0" dirty="0">
              <a:solidFill>
                <a:schemeClr val="bg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102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DF50476-700C-499D-AA49-109E3771C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570845" cy="1450757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TW" dirty="0">
                <a:latin typeface="+mj-ea"/>
                <a:ea typeface="+mj-ea"/>
              </a:rPr>
              <a:t>Reinforcement Learning &amp; Q Learning</a:t>
            </a:r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2050" name="Picture 2" descr="Google AI Blog: Off-Policy Estimation for Infinite-Horizon Reinforcement  Learning">
            <a:extLst>
              <a:ext uri="{FF2B5EF4-FFF2-40B4-BE49-F238E27FC236}">
                <a16:creationId xmlns:a16="http://schemas.microsoft.com/office/drawing/2014/main" id="{C4FB0D18-C48B-4860-9BB8-2061D0492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3487" y="2108201"/>
            <a:ext cx="5785985" cy="376089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274126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30398"/>
            <a:ext cx="12192000" cy="974859"/>
          </a:xfrm>
        </p:spPr>
        <p:txBody>
          <a:bodyPr rtlCol="0" anchor="ctr">
            <a:normAutofit fontScale="90000"/>
          </a:bodyPr>
          <a:lstStyle/>
          <a:p>
            <a:pPr lvl="0" algn="ctr" rtl="0"/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METHOD</a:t>
            </a:r>
            <a:r>
              <a:rPr lang="zh-TW" altLang="en-US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br>
              <a:rPr lang="en-US" altLang="zh-TW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endParaRPr lang="zh-tw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758BC2-850B-4CAC-9151-6FD18CED65DD}"/>
              </a:ext>
            </a:extLst>
          </p:cNvPr>
          <p:cNvSpPr txBox="1"/>
          <p:nvPr/>
        </p:nvSpPr>
        <p:spPr>
          <a:xfrm>
            <a:off x="1066783" y="2565260"/>
            <a:ext cx="1005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0" i="0" dirty="0">
                <a:effectLst/>
                <a:latin typeface="+mn-ea"/>
              </a:rPr>
              <a:t>基於 </a:t>
            </a:r>
            <a:r>
              <a:rPr lang="el-GR" altLang="zh-TW" sz="2800" b="0" i="0" dirty="0">
                <a:effectLst/>
                <a:latin typeface="+mn-ea"/>
              </a:rPr>
              <a:t>ε-</a:t>
            </a:r>
            <a:r>
              <a:rPr lang="en-US" altLang="zh-TW" sz="2800" b="0" i="0" dirty="0">
                <a:effectLst/>
                <a:latin typeface="+mn-ea"/>
              </a:rPr>
              <a:t>greedy </a:t>
            </a:r>
            <a:r>
              <a:rPr lang="zh-TW" altLang="en-US" sz="2800" b="0" i="0" dirty="0">
                <a:effectLst/>
                <a:latin typeface="+mn-ea"/>
              </a:rPr>
              <a:t>的 </a:t>
            </a:r>
            <a:r>
              <a:rPr lang="en-US" altLang="zh-TW" sz="2800" b="0" i="0" dirty="0">
                <a:effectLst/>
                <a:latin typeface="+mn-ea"/>
              </a:rPr>
              <a:t>policy </a:t>
            </a:r>
            <a:r>
              <a:rPr lang="zh-TW" altLang="en-US" sz="2800" b="0" i="0" dirty="0">
                <a:effectLst/>
                <a:latin typeface="+mn-ea"/>
              </a:rPr>
              <a:t>定義：</a:t>
            </a:r>
            <a:endParaRPr lang="en-US" altLang="zh-TW" sz="2800" b="0" i="0" dirty="0">
              <a:effectLst/>
              <a:latin typeface="+mn-ea"/>
            </a:endParaRPr>
          </a:p>
          <a:p>
            <a:endParaRPr lang="en-US" altLang="zh-TW" sz="2800" b="0" i="0" dirty="0">
              <a:solidFill>
                <a:schemeClr val="bg1"/>
              </a:solidFill>
              <a:effectLst/>
              <a:latin typeface="charter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F6D404-B62E-4E76-A898-5F79D89F1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8" t="22993" r="32271" b="64626"/>
          <a:stretch/>
        </p:blipFill>
        <p:spPr>
          <a:xfrm>
            <a:off x="1066783" y="3338890"/>
            <a:ext cx="10094165" cy="10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54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30398"/>
            <a:ext cx="12192000" cy="974859"/>
          </a:xfrm>
        </p:spPr>
        <p:txBody>
          <a:bodyPr rtlCol="0" anchor="ctr">
            <a:normAutofit fontScale="90000"/>
          </a:bodyPr>
          <a:lstStyle/>
          <a:p>
            <a:pPr lvl="0" algn="ctr" rtl="0"/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METHOD</a:t>
            </a:r>
            <a:r>
              <a:rPr lang="zh-TW" altLang="en-US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br>
              <a:rPr lang="en-US" altLang="zh-TW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endParaRPr lang="zh-tw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758BC2-850B-4CAC-9151-6FD18CED65DD}"/>
              </a:ext>
            </a:extLst>
          </p:cNvPr>
          <p:cNvSpPr txBox="1"/>
          <p:nvPr/>
        </p:nvSpPr>
        <p:spPr>
          <a:xfrm>
            <a:off x="1066782" y="1905000"/>
            <a:ext cx="10058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0" i="0" dirty="0">
                <a:solidFill>
                  <a:srgbClr val="292929"/>
                </a:solidFill>
                <a:effectLst/>
                <a:latin typeface="+mn-ea"/>
              </a:rPr>
              <a:t>再來是 </a:t>
            </a:r>
            <a:r>
              <a:rPr lang="en-US" altLang="zh-TW" sz="2800" b="0" i="0" dirty="0">
                <a:solidFill>
                  <a:srgbClr val="292929"/>
                </a:solidFill>
                <a:effectLst/>
                <a:latin typeface="+mn-ea"/>
              </a:rPr>
              <a:t>state </a:t>
            </a:r>
            <a:r>
              <a:rPr lang="zh-TW" altLang="en-US" sz="2800" b="0" i="0" dirty="0">
                <a:solidFill>
                  <a:srgbClr val="292929"/>
                </a:solidFill>
                <a:effectLst/>
                <a:latin typeface="+mn-ea"/>
              </a:rPr>
              <a:t>的表示。在 </a:t>
            </a:r>
            <a:r>
              <a:rPr lang="en-US" altLang="zh-TW" sz="2800" b="0" i="0" dirty="0" err="1">
                <a:solidFill>
                  <a:srgbClr val="292929"/>
                </a:solidFill>
                <a:effectLst/>
                <a:latin typeface="+mn-ea"/>
              </a:rPr>
              <a:t>CartPole</a:t>
            </a:r>
            <a:r>
              <a:rPr lang="en-US" altLang="zh-TW" sz="2800" b="0" i="0" dirty="0">
                <a:solidFill>
                  <a:srgbClr val="292929"/>
                </a:solidFill>
                <a:effectLst/>
                <a:latin typeface="+mn-ea"/>
              </a:rPr>
              <a:t> </a:t>
            </a:r>
            <a:r>
              <a:rPr lang="zh-TW" altLang="en-US" sz="2800" b="0" i="0" dirty="0">
                <a:solidFill>
                  <a:srgbClr val="292929"/>
                </a:solidFill>
                <a:effectLst/>
                <a:latin typeface="+mn-ea"/>
              </a:rPr>
              <a:t>環境裡觀察到的 </a:t>
            </a:r>
            <a:r>
              <a:rPr lang="en-US" altLang="zh-TW" sz="2800" b="0" i="0" dirty="0">
                <a:solidFill>
                  <a:srgbClr val="292929"/>
                </a:solidFill>
                <a:effectLst/>
                <a:latin typeface="+mn-ea"/>
              </a:rPr>
              <a:t>feature </a:t>
            </a:r>
            <a:r>
              <a:rPr lang="zh-TW" altLang="en-US" sz="2800" b="0" i="0" dirty="0">
                <a:solidFill>
                  <a:srgbClr val="292929"/>
                </a:solidFill>
                <a:effectLst/>
                <a:latin typeface="+mn-ea"/>
              </a:rPr>
              <a:t>都是連續值，不適合作為一個 </a:t>
            </a:r>
            <a:r>
              <a:rPr lang="en-US" altLang="zh-TW" sz="2800" b="0" i="0" dirty="0">
                <a:solidFill>
                  <a:srgbClr val="292929"/>
                </a:solidFill>
                <a:effectLst/>
                <a:latin typeface="+mn-ea"/>
              </a:rPr>
              <a:t>table </a:t>
            </a:r>
            <a:r>
              <a:rPr lang="zh-TW" altLang="en-US" sz="2800" b="0" i="0" dirty="0">
                <a:solidFill>
                  <a:srgbClr val="292929"/>
                </a:solidFill>
                <a:effectLst/>
                <a:latin typeface="+mn-ea"/>
              </a:rPr>
              <a:t>的 </a:t>
            </a:r>
            <a:r>
              <a:rPr lang="en-US" altLang="zh-TW" sz="2800" b="0" i="0" dirty="0">
                <a:solidFill>
                  <a:srgbClr val="292929"/>
                </a:solidFill>
                <a:effectLst/>
                <a:latin typeface="+mn-ea"/>
              </a:rPr>
              <a:t>index</a:t>
            </a:r>
            <a:r>
              <a:rPr lang="zh-TW" altLang="en-US" sz="2800" b="0" i="0" dirty="0">
                <a:solidFill>
                  <a:srgbClr val="292929"/>
                </a:solidFill>
                <a:effectLst/>
                <a:latin typeface="+mn-ea"/>
              </a:rPr>
              <a:t>，因此要將一個區間一個區間的值包在一起用離散數值表示 </a:t>
            </a:r>
            <a:r>
              <a:rPr lang="en-US" altLang="zh-TW" sz="2800" b="0" i="0" dirty="0">
                <a:solidFill>
                  <a:srgbClr val="292929"/>
                </a:solidFill>
                <a:effectLst/>
                <a:latin typeface="+mn-ea"/>
              </a:rPr>
              <a:t>:</a:t>
            </a:r>
          </a:p>
          <a:p>
            <a:endParaRPr lang="en-US" altLang="zh-TW" sz="2800" b="0" i="0" dirty="0">
              <a:solidFill>
                <a:schemeClr val="bg1"/>
              </a:solidFill>
              <a:effectLst/>
              <a:latin typeface="charter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75B68E5-82B3-49B1-8BB5-CB577409E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8" t="37120" r="43150" b="35102"/>
          <a:stretch/>
        </p:blipFill>
        <p:spPr>
          <a:xfrm>
            <a:off x="1328061" y="3720882"/>
            <a:ext cx="9535841" cy="26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71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31537"/>
            <a:ext cx="12192000" cy="1394926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RESULT</a:t>
            </a:r>
            <a:r>
              <a:rPr lang="zh-TW" altLang="en-US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endParaRPr lang="zh-tw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3141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83" y="538032"/>
            <a:ext cx="10058400" cy="974859"/>
          </a:xfrm>
        </p:spPr>
        <p:txBody>
          <a:bodyPr rtlCol="0" anchor="ctr">
            <a:normAutofit fontScale="90000"/>
          </a:bodyPr>
          <a:lstStyle/>
          <a:p>
            <a:pPr lvl="0" algn="ctr" rtl="0"/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RESULT</a:t>
            </a:r>
            <a:endParaRPr lang="zh-tw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1A06459-1AB7-48C3-B7A2-8F11B57CBC50}"/>
              </a:ext>
            </a:extLst>
          </p:cNvPr>
          <p:cNvSpPr txBox="1"/>
          <p:nvPr/>
        </p:nvSpPr>
        <p:spPr>
          <a:xfrm>
            <a:off x="7836495" y="1947690"/>
            <a:ext cx="348964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b="0" i="0" dirty="0">
                <a:solidFill>
                  <a:schemeClr val="bg1"/>
                </a:solidFill>
                <a:effectLst/>
                <a:latin typeface="+mn-ea"/>
              </a:rPr>
              <a:t>可以看到在訓練後期，</a:t>
            </a:r>
            <a:r>
              <a:rPr lang="en-US" altLang="zh-TW" sz="2500" b="0" i="0" dirty="0">
                <a:solidFill>
                  <a:schemeClr val="bg1"/>
                </a:solidFill>
                <a:effectLst/>
                <a:latin typeface="+mn-ea"/>
              </a:rPr>
              <a:t>agent </a:t>
            </a:r>
            <a:r>
              <a:rPr lang="zh-TW" altLang="en-US" sz="2500" b="0" i="0" dirty="0">
                <a:solidFill>
                  <a:schemeClr val="bg1"/>
                </a:solidFill>
                <a:effectLst/>
                <a:latin typeface="+mn-ea"/>
              </a:rPr>
              <a:t>已經學會如何最大化自己的 </a:t>
            </a:r>
            <a:r>
              <a:rPr lang="en-US" altLang="zh-TW" sz="2500" b="0" i="0" dirty="0">
                <a:solidFill>
                  <a:schemeClr val="bg1"/>
                </a:solidFill>
                <a:effectLst/>
                <a:latin typeface="+mn-ea"/>
              </a:rPr>
              <a:t>reward</a:t>
            </a:r>
            <a:r>
              <a:rPr lang="zh-TW" altLang="en-US" sz="2500" b="0" i="0" dirty="0">
                <a:solidFill>
                  <a:schemeClr val="bg1"/>
                </a:solidFill>
                <a:effectLst/>
                <a:latin typeface="+mn-ea"/>
              </a:rPr>
              <a:t>，也就是維持住小車上的棒子了。</a:t>
            </a:r>
            <a:endParaRPr lang="zh-TW" altLang="en-US" sz="25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192CB2-0D70-44B7-BDB4-D9FC462D2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52" t="47347" b="9796"/>
          <a:stretch/>
        </p:blipFill>
        <p:spPr>
          <a:xfrm>
            <a:off x="383382" y="1762709"/>
            <a:ext cx="7071238" cy="414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52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1A06459-1AB7-48C3-B7A2-8F11B57CBC50}"/>
              </a:ext>
            </a:extLst>
          </p:cNvPr>
          <p:cNvSpPr txBox="1"/>
          <p:nvPr/>
        </p:nvSpPr>
        <p:spPr>
          <a:xfrm>
            <a:off x="7435279" y="4953000"/>
            <a:ext cx="348964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solidFill>
                  <a:srgbClr val="FF0000"/>
                </a:solidFill>
                <a:latin typeface="+mn-ea"/>
              </a:rPr>
              <a:t>訓練到後期</a:t>
            </a:r>
            <a:r>
              <a:rPr lang="en-US" altLang="zh-TW" sz="2500" dirty="0">
                <a:solidFill>
                  <a:srgbClr val="FF0000"/>
                </a:solidFill>
                <a:latin typeface="+mn-ea"/>
              </a:rPr>
              <a:t>rewards</a:t>
            </a:r>
            <a:r>
              <a:rPr lang="zh-TW" altLang="en-US" sz="2500" dirty="0">
                <a:solidFill>
                  <a:srgbClr val="FF0000"/>
                </a:solidFill>
                <a:latin typeface="+mn-ea"/>
              </a:rPr>
              <a:t>能達到 </a:t>
            </a:r>
            <a:r>
              <a:rPr lang="en-US" altLang="zh-TW" sz="2500" dirty="0">
                <a:solidFill>
                  <a:srgbClr val="FF0000"/>
                </a:solidFill>
                <a:latin typeface="+mn-ea"/>
              </a:rPr>
              <a:t>200 </a:t>
            </a:r>
            <a:r>
              <a:rPr lang="zh-TW" altLang="en-US" sz="2500" dirty="0">
                <a:solidFill>
                  <a:srgbClr val="FF0000"/>
                </a:solidFill>
                <a:latin typeface="+mn-ea"/>
              </a:rPr>
              <a:t>代表柱子已經能夠持續站在小車上了。</a:t>
            </a:r>
          </a:p>
        </p:txBody>
      </p:sp>
      <p:pic>
        <p:nvPicPr>
          <p:cNvPr id="3074" name="Picture 2" descr="Q-table">
            <a:extLst>
              <a:ext uri="{FF2B5EF4-FFF2-40B4-BE49-F238E27FC236}">
                <a16:creationId xmlns:a16="http://schemas.microsoft.com/office/drawing/2014/main" id="{09F5437A-A393-4889-B194-741407AD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18" y="171838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EBD8D93-14E3-4EA0-A449-F90467F32A8D}"/>
              </a:ext>
            </a:extLst>
          </p:cNvPr>
          <p:cNvCxnSpPr/>
          <p:nvPr/>
        </p:nvCxnSpPr>
        <p:spPr>
          <a:xfrm>
            <a:off x="1642188" y="2360645"/>
            <a:ext cx="481459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9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41570"/>
            <a:ext cx="12192000" cy="974859"/>
          </a:xfrm>
        </p:spPr>
        <p:txBody>
          <a:bodyPr rtlCol="0" anchor="ctr">
            <a:normAutofit fontScale="90000"/>
          </a:bodyPr>
          <a:lstStyle/>
          <a:p>
            <a:pPr lvl="0" algn="ctr" rtl="0"/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DISCUSSION</a:t>
            </a:r>
            <a:endParaRPr lang="zh-tw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11552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83" y="317239"/>
            <a:ext cx="10058400" cy="974859"/>
          </a:xfrm>
        </p:spPr>
        <p:txBody>
          <a:bodyPr rtlCol="0" anchor="ctr">
            <a:normAutofit fontScale="90000"/>
          </a:bodyPr>
          <a:lstStyle/>
          <a:p>
            <a:pPr lvl="0" algn="ctr" rtl="0"/>
            <a:r>
              <a:rPr lang="en-US" altLang="zh-TW" dirty="0">
                <a:solidFill>
                  <a:srgbClr val="FFFFFF"/>
                </a:solidFill>
                <a:latin typeface="+mj-ea"/>
                <a:ea typeface="+mj-ea"/>
              </a:rPr>
              <a:t>DISCUSSION</a:t>
            </a:r>
            <a:endParaRPr lang="zh-tw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758BC2-850B-4CAC-9151-6FD18CED65DD}"/>
              </a:ext>
            </a:extLst>
          </p:cNvPr>
          <p:cNvSpPr txBox="1"/>
          <p:nvPr/>
        </p:nvSpPr>
        <p:spPr>
          <a:xfrm>
            <a:off x="1066783" y="1828801"/>
            <a:ext cx="10058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+mn-ea"/>
              </a:rPr>
              <a:t>Discussion (</a:t>
            </a:r>
            <a:r>
              <a:rPr lang="en-US" altLang="zh-TW" sz="2800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I) :</a:t>
            </a:r>
          </a:p>
          <a:p>
            <a:endParaRPr lang="en-US" altLang="zh-TW" sz="2800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+mn-ea"/>
              </a:rPr>
              <a:t>實作</a:t>
            </a:r>
            <a:r>
              <a:rPr lang="en-US" altLang="zh-TW" sz="2800" dirty="0">
                <a:solidFill>
                  <a:schemeClr val="bg1"/>
                </a:solidFill>
                <a:latin typeface="+mn-ea"/>
              </a:rPr>
              <a:t>1.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n-ea"/>
              </a:rPr>
              <a:t>Random Action </a:t>
            </a:r>
            <a:r>
              <a:rPr lang="zh-TW" altLang="en-US" sz="2800" i="0" dirty="0">
                <a:solidFill>
                  <a:schemeClr val="bg1"/>
                </a:solidFill>
                <a:effectLst/>
                <a:latin typeface="+mn-ea"/>
              </a:rPr>
              <a:t>及 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n-ea"/>
              </a:rPr>
              <a:t>2.Hand-Made Policy</a:t>
            </a:r>
            <a:r>
              <a:rPr lang="zh-TW" altLang="en-US" sz="2800" i="0" dirty="0">
                <a:solidFill>
                  <a:schemeClr val="bg1"/>
                </a:solidFill>
                <a:effectLst/>
                <a:latin typeface="+mn-ea"/>
              </a:rPr>
              <a:t>這兩種無學習行為的簡單演算法的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n-ea"/>
              </a:rPr>
              <a:t>reward</a:t>
            </a:r>
            <a:r>
              <a:rPr lang="zh-TW" altLang="en-US" sz="2800" i="0" dirty="0">
                <a:solidFill>
                  <a:schemeClr val="bg1"/>
                </a:solidFill>
                <a:effectLst/>
                <a:latin typeface="+mn-ea"/>
              </a:rPr>
              <a:t>與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n-ea"/>
              </a:rPr>
              <a:t>Q Learning</a:t>
            </a:r>
            <a:r>
              <a:rPr lang="zh-TW" altLang="en-US" sz="2800" i="0" dirty="0">
                <a:solidFill>
                  <a:schemeClr val="bg1"/>
                </a:solidFill>
                <a:effectLst/>
                <a:latin typeface="+mn-ea"/>
              </a:rPr>
              <a:t>的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n-ea"/>
              </a:rPr>
              <a:t>reward</a:t>
            </a:r>
            <a:r>
              <a:rPr lang="zh-TW" altLang="en-US" sz="2800" dirty="0">
                <a:solidFill>
                  <a:schemeClr val="bg1"/>
                </a:solidFill>
                <a:latin typeface="+mn-ea"/>
              </a:rPr>
              <a:t>差異</a:t>
            </a:r>
            <a:r>
              <a:rPr lang="zh-TW" altLang="en-US" sz="2800" i="0" dirty="0">
                <a:solidFill>
                  <a:schemeClr val="bg1"/>
                </a:solidFill>
                <a:effectLst/>
                <a:latin typeface="+mn-ea"/>
              </a:rPr>
              <a:t>是多少呢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n-ea"/>
              </a:rPr>
              <a:t>?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9994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758BC2-850B-4CAC-9151-6FD18CED65DD}"/>
              </a:ext>
            </a:extLst>
          </p:cNvPr>
          <p:cNvSpPr txBox="1"/>
          <p:nvPr/>
        </p:nvSpPr>
        <p:spPr>
          <a:xfrm>
            <a:off x="1066783" y="2521059"/>
            <a:ext cx="100584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solidFill>
                  <a:schemeClr val="bg1"/>
                </a:solidFill>
                <a:latin typeface="+mn-ea"/>
              </a:rPr>
              <a:t>1.Random Action</a:t>
            </a:r>
          </a:p>
          <a:p>
            <a:endParaRPr lang="en-US" altLang="zh-TW" sz="2800" dirty="0">
              <a:solidFill>
                <a:schemeClr val="bg1"/>
              </a:solidFill>
              <a:latin typeface="+mn-ea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+mn-ea"/>
              </a:rPr>
              <a:t>首先用最簡單的例子體驗</a:t>
            </a:r>
            <a:r>
              <a:rPr lang="en-US" altLang="zh-TW" sz="2800" dirty="0">
                <a:solidFill>
                  <a:schemeClr val="bg1"/>
                </a:solidFill>
                <a:latin typeface="+mn-ea"/>
              </a:rPr>
              <a:t>gym</a:t>
            </a:r>
            <a:r>
              <a:rPr lang="zh-TW" altLang="en-US" sz="2800" dirty="0">
                <a:solidFill>
                  <a:schemeClr val="bg1"/>
                </a:solidFill>
                <a:latin typeface="+mn-ea"/>
              </a:rPr>
              <a:t>的使用</a:t>
            </a:r>
            <a:r>
              <a:rPr lang="en-US" altLang="zh-TW" sz="2800" dirty="0">
                <a:solidFill>
                  <a:schemeClr val="bg1"/>
                </a:solidFill>
                <a:latin typeface="+mn-ea"/>
              </a:rPr>
              <a:t>---</a:t>
            </a:r>
            <a:r>
              <a:rPr lang="zh-TW" altLang="en-US" sz="2800" dirty="0">
                <a:solidFill>
                  <a:schemeClr val="bg1"/>
                </a:solidFill>
                <a:latin typeface="+mn-ea"/>
              </a:rPr>
              <a:t>無論</a:t>
            </a:r>
            <a:r>
              <a:rPr lang="en-US" altLang="zh-TW" sz="2800" dirty="0">
                <a:solidFill>
                  <a:schemeClr val="bg1"/>
                </a:solidFill>
                <a:latin typeface="+mn-ea"/>
              </a:rPr>
              <a:t>environment</a:t>
            </a:r>
            <a:r>
              <a:rPr lang="zh-TW" altLang="en-US" sz="2800" dirty="0">
                <a:solidFill>
                  <a:schemeClr val="bg1"/>
                </a:solidFill>
                <a:latin typeface="+mn-ea"/>
              </a:rPr>
              <a:t>如何，隨機進行</a:t>
            </a:r>
            <a:r>
              <a:rPr lang="en-US" altLang="zh-TW" sz="2800" dirty="0">
                <a:solidFill>
                  <a:schemeClr val="bg1"/>
                </a:solidFill>
                <a:latin typeface="+mn-ea"/>
              </a:rPr>
              <a:t>action(</a:t>
            </a:r>
            <a:r>
              <a:rPr lang="zh-TW" altLang="en-US" sz="2800" dirty="0">
                <a:solidFill>
                  <a:schemeClr val="bg1"/>
                </a:solidFill>
                <a:latin typeface="+mn-ea"/>
              </a:rPr>
              <a:t>隨機決定要將小車左移或右移</a:t>
            </a:r>
            <a:r>
              <a:rPr lang="en-US" altLang="zh-TW" sz="2800" dirty="0">
                <a:solidFill>
                  <a:schemeClr val="bg1"/>
                </a:solidFill>
                <a:latin typeface="+mn-ea"/>
              </a:rPr>
              <a:t>)</a:t>
            </a:r>
            <a:r>
              <a:rPr lang="zh-TW" altLang="en-US" sz="2800" dirty="0">
                <a:solidFill>
                  <a:schemeClr val="bg1"/>
                </a:solidFill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05319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13A87A-6BD8-40F9-BA0B-909A4E271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9" t="47211" b="9388"/>
          <a:stretch/>
        </p:blipFill>
        <p:spPr>
          <a:xfrm>
            <a:off x="270586" y="2050923"/>
            <a:ext cx="6869545" cy="406062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1A06459-1AB7-48C3-B7A2-8F11B57CBC50}"/>
              </a:ext>
            </a:extLst>
          </p:cNvPr>
          <p:cNvSpPr txBox="1"/>
          <p:nvPr/>
        </p:nvSpPr>
        <p:spPr>
          <a:xfrm>
            <a:off x="7845826" y="2228671"/>
            <a:ext cx="348964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0" i="0" dirty="0">
                <a:solidFill>
                  <a:schemeClr val="bg1"/>
                </a:solidFill>
                <a:effectLst/>
                <a:latin typeface="+mn-ea"/>
              </a:rPr>
              <a:t>agent </a:t>
            </a:r>
            <a:r>
              <a:rPr lang="zh-TW" altLang="en-US" sz="2500" b="0" i="0" dirty="0">
                <a:solidFill>
                  <a:schemeClr val="bg1"/>
                </a:solidFill>
                <a:effectLst/>
                <a:latin typeface="+mn-ea"/>
              </a:rPr>
              <a:t>選擇進行一個 </a:t>
            </a:r>
            <a:r>
              <a:rPr lang="en-US" altLang="zh-TW" sz="2500" b="0" i="0" dirty="0">
                <a:solidFill>
                  <a:schemeClr val="bg1"/>
                </a:solidFill>
                <a:effectLst/>
                <a:latin typeface="+mn-ea"/>
              </a:rPr>
              <a:t>action</a:t>
            </a:r>
            <a:r>
              <a:rPr lang="zh-TW" altLang="en-US" sz="2500" b="0" i="0" dirty="0">
                <a:solidFill>
                  <a:schemeClr val="bg1"/>
                </a:solidFill>
                <a:effectLst/>
                <a:latin typeface="+mn-ea"/>
              </a:rPr>
              <a:t>，並從 </a:t>
            </a:r>
            <a:r>
              <a:rPr lang="en-US" altLang="zh-TW" sz="2500" b="0" i="0" dirty="0">
                <a:solidFill>
                  <a:schemeClr val="bg1"/>
                </a:solidFill>
                <a:effectLst/>
                <a:latin typeface="+mn-ea"/>
              </a:rPr>
              <a:t>environment </a:t>
            </a:r>
            <a:r>
              <a:rPr lang="zh-TW" altLang="en-US" sz="2500" b="0" i="0" dirty="0">
                <a:solidFill>
                  <a:schemeClr val="bg1"/>
                </a:solidFill>
                <a:effectLst/>
                <a:latin typeface="+mn-ea"/>
              </a:rPr>
              <a:t>中獲得 </a:t>
            </a:r>
            <a:r>
              <a:rPr lang="en-US" altLang="zh-TW" sz="2500" b="0" i="0" dirty="0">
                <a:solidFill>
                  <a:schemeClr val="bg1"/>
                </a:solidFill>
                <a:effectLst/>
                <a:latin typeface="+mn-ea"/>
              </a:rPr>
              <a:t>reward</a:t>
            </a:r>
            <a:r>
              <a:rPr lang="zh-TW" altLang="en-US" sz="2500" b="0" i="0" dirty="0">
                <a:solidFill>
                  <a:schemeClr val="bg1"/>
                </a:solidFill>
                <a:effectLst/>
                <a:latin typeface="+mn-ea"/>
              </a:rPr>
              <a:t>。可以看到 </a:t>
            </a:r>
            <a:r>
              <a:rPr lang="en-US" altLang="zh-TW" sz="2500" b="0" i="0" dirty="0">
                <a:solidFill>
                  <a:schemeClr val="bg1"/>
                </a:solidFill>
                <a:effectLst/>
                <a:latin typeface="+mn-ea"/>
              </a:rPr>
              <a:t>agent </a:t>
            </a:r>
            <a:r>
              <a:rPr lang="zh-TW" altLang="en-US" sz="2500" b="0" i="0" dirty="0">
                <a:solidFill>
                  <a:schemeClr val="bg1"/>
                </a:solidFill>
                <a:effectLst/>
                <a:latin typeface="+mn-ea"/>
              </a:rPr>
              <a:t>並沒有任何學習行為，所以整體 </a:t>
            </a:r>
            <a:r>
              <a:rPr lang="en-US" altLang="zh-TW" sz="2500" b="0" i="0" dirty="0">
                <a:solidFill>
                  <a:schemeClr val="bg1"/>
                </a:solidFill>
                <a:effectLst/>
                <a:latin typeface="+mn-ea"/>
              </a:rPr>
              <a:t>reward </a:t>
            </a:r>
            <a:r>
              <a:rPr lang="zh-TW" altLang="en-US" sz="2500" b="0" i="0" dirty="0">
                <a:solidFill>
                  <a:schemeClr val="bg1"/>
                </a:solidFill>
                <a:effectLst/>
                <a:latin typeface="+mn-ea"/>
              </a:rPr>
              <a:t>並不高。</a:t>
            </a:r>
            <a:endParaRPr lang="zh-TW" altLang="en-US" sz="25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693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1A06459-1AB7-48C3-B7A2-8F11B57CBC50}"/>
              </a:ext>
            </a:extLst>
          </p:cNvPr>
          <p:cNvSpPr txBox="1"/>
          <p:nvPr/>
        </p:nvSpPr>
        <p:spPr>
          <a:xfrm>
            <a:off x="7164691" y="5195806"/>
            <a:ext cx="34896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b="0" i="0" dirty="0">
                <a:solidFill>
                  <a:srgbClr val="FF0000"/>
                </a:solidFill>
                <a:effectLst/>
                <a:latin typeface="+mn-ea"/>
              </a:rPr>
              <a:t>平均</a:t>
            </a:r>
            <a:r>
              <a:rPr lang="en-US" altLang="zh-TW" sz="2500" b="0" i="0" dirty="0">
                <a:solidFill>
                  <a:srgbClr val="FF0000"/>
                </a:solidFill>
                <a:effectLst/>
                <a:latin typeface="+mn-ea"/>
              </a:rPr>
              <a:t>reward=25</a:t>
            </a:r>
            <a:endParaRPr lang="zh-TW" altLang="en-US" sz="25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26" name="Picture 2" descr="random action">
            <a:extLst>
              <a:ext uri="{FF2B5EF4-FFF2-40B4-BE49-F238E27FC236}">
                <a16:creationId xmlns:a16="http://schemas.microsoft.com/office/drawing/2014/main" id="{86A63F8D-4506-4FA3-8902-B0F94216D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31" y="1512891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861191A8-36FF-49CC-B217-24E446C28996}"/>
              </a:ext>
            </a:extLst>
          </p:cNvPr>
          <p:cNvCxnSpPr/>
          <p:nvPr/>
        </p:nvCxnSpPr>
        <p:spPr>
          <a:xfrm>
            <a:off x="1511559" y="5141167"/>
            <a:ext cx="47586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22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83" y="2941570"/>
            <a:ext cx="10058400" cy="974859"/>
          </a:xfrm>
        </p:spPr>
        <p:txBody>
          <a:bodyPr rtlCol="0" anchor="ctr">
            <a:normAutofit fontScale="90000"/>
          </a:bodyPr>
          <a:lstStyle/>
          <a:p>
            <a:pPr lvl="0" algn="ctr" rtl="0"/>
            <a:r>
              <a:rPr lang="en-US" altLang="zh-TW" dirty="0">
                <a:solidFill>
                  <a:srgbClr val="FFFFFF"/>
                </a:solidFill>
                <a:latin typeface="+mj-ea"/>
                <a:ea typeface="+mj-ea"/>
              </a:rPr>
              <a:t>INTRODUCTION</a:t>
            </a:r>
            <a:endParaRPr lang="zh-tw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758BC2-850B-4CAC-9151-6FD18CED65DD}"/>
              </a:ext>
            </a:extLst>
          </p:cNvPr>
          <p:cNvSpPr txBox="1"/>
          <p:nvPr/>
        </p:nvSpPr>
        <p:spPr>
          <a:xfrm>
            <a:off x="1066783" y="2351782"/>
            <a:ext cx="100584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b="0" i="0" dirty="0">
                <a:solidFill>
                  <a:schemeClr val="bg1"/>
                </a:solidFill>
                <a:effectLst/>
                <a:latin typeface="+mn-ea"/>
              </a:rPr>
              <a:t>2.Hand-Made Policy</a:t>
            </a:r>
          </a:p>
          <a:p>
            <a:endParaRPr lang="en-US" altLang="zh-TW" sz="2800" b="0" i="0" dirty="0">
              <a:solidFill>
                <a:schemeClr val="bg1"/>
              </a:solidFill>
              <a:effectLst/>
              <a:latin typeface="+mn-ea"/>
            </a:endParaRPr>
          </a:p>
          <a:p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如果柱子向左傾（角度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&lt; 0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），則小車左移以維持平衡，否則右移。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5039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1A06459-1AB7-48C3-B7A2-8F11B57CBC50}"/>
              </a:ext>
            </a:extLst>
          </p:cNvPr>
          <p:cNvSpPr txBox="1"/>
          <p:nvPr/>
        </p:nvSpPr>
        <p:spPr>
          <a:xfrm>
            <a:off x="7836495" y="1947690"/>
            <a:ext cx="34896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b="0" i="0" dirty="0">
                <a:solidFill>
                  <a:schemeClr val="bg1"/>
                </a:solidFill>
                <a:effectLst/>
                <a:latin typeface="+mn-ea"/>
              </a:rPr>
              <a:t>可以看到 </a:t>
            </a:r>
            <a:r>
              <a:rPr lang="en-US" altLang="zh-TW" sz="2500" b="0" i="0" dirty="0">
                <a:solidFill>
                  <a:schemeClr val="bg1"/>
                </a:solidFill>
                <a:effectLst/>
                <a:latin typeface="+mn-ea"/>
              </a:rPr>
              <a:t>agent </a:t>
            </a:r>
            <a:r>
              <a:rPr lang="zh-TW" altLang="en-US" sz="2500" b="0" i="0" dirty="0">
                <a:solidFill>
                  <a:schemeClr val="bg1"/>
                </a:solidFill>
                <a:effectLst/>
                <a:latin typeface="+mn-ea"/>
              </a:rPr>
              <a:t>所獲得的整體 </a:t>
            </a:r>
            <a:r>
              <a:rPr lang="en-US" altLang="zh-TW" sz="2500" b="0" i="0" dirty="0">
                <a:solidFill>
                  <a:schemeClr val="bg1"/>
                </a:solidFill>
                <a:effectLst/>
                <a:latin typeface="+mn-ea"/>
              </a:rPr>
              <a:t>reward </a:t>
            </a:r>
            <a:r>
              <a:rPr lang="zh-TW" altLang="en-US" sz="2500" b="0" i="0" dirty="0">
                <a:solidFill>
                  <a:schemeClr val="bg1"/>
                </a:solidFill>
                <a:effectLst/>
                <a:latin typeface="+mn-ea"/>
              </a:rPr>
              <a:t>比 </a:t>
            </a:r>
            <a:r>
              <a:rPr lang="en-US" altLang="zh-TW" sz="2500" b="0" i="0" dirty="0">
                <a:solidFill>
                  <a:schemeClr val="bg1"/>
                </a:solidFill>
                <a:effectLst/>
                <a:latin typeface="+mn-ea"/>
              </a:rPr>
              <a:t>random action </a:t>
            </a:r>
            <a:r>
              <a:rPr lang="zh-TW" altLang="en-US" sz="2500" b="0" i="0" dirty="0">
                <a:solidFill>
                  <a:schemeClr val="bg1"/>
                </a:solidFill>
                <a:effectLst/>
                <a:latin typeface="+mn-ea"/>
              </a:rPr>
              <a:t>高，不過 </a:t>
            </a:r>
            <a:r>
              <a:rPr lang="en-US" altLang="zh-TW" sz="2500" b="0" i="0" dirty="0">
                <a:solidFill>
                  <a:schemeClr val="bg1"/>
                </a:solidFill>
                <a:effectLst/>
                <a:latin typeface="+mn-ea"/>
              </a:rPr>
              <a:t>agent </a:t>
            </a:r>
            <a:r>
              <a:rPr lang="zh-TW" altLang="en-US" sz="2500" b="0" i="0" dirty="0">
                <a:solidFill>
                  <a:schemeClr val="bg1"/>
                </a:solidFill>
                <a:effectLst/>
                <a:latin typeface="+mn-ea"/>
              </a:rPr>
              <a:t>依然沒有根據經驗做學習。</a:t>
            </a:r>
            <a:endParaRPr lang="zh-TW" altLang="en-US" sz="25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D51BA8-AFC6-4C90-8BBA-817220D75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22" t="47483" r="1581" b="9252"/>
          <a:stretch/>
        </p:blipFill>
        <p:spPr>
          <a:xfrm>
            <a:off x="382554" y="1707526"/>
            <a:ext cx="6867332" cy="419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90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1A06459-1AB7-48C3-B7A2-8F11B57CBC50}"/>
              </a:ext>
            </a:extLst>
          </p:cNvPr>
          <p:cNvSpPr txBox="1"/>
          <p:nvPr/>
        </p:nvSpPr>
        <p:spPr>
          <a:xfrm>
            <a:off x="7164691" y="5195806"/>
            <a:ext cx="34896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b="0" i="0" dirty="0">
                <a:solidFill>
                  <a:srgbClr val="FF0000"/>
                </a:solidFill>
                <a:effectLst/>
                <a:latin typeface="+mn-ea"/>
              </a:rPr>
              <a:t>平均</a:t>
            </a:r>
            <a:r>
              <a:rPr lang="en-US" altLang="zh-TW" sz="2500" b="0" i="0" dirty="0">
                <a:solidFill>
                  <a:srgbClr val="FF0000"/>
                </a:solidFill>
                <a:effectLst/>
                <a:latin typeface="+mn-ea"/>
              </a:rPr>
              <a:t>reward=50</a:t>
            </a:r>
            <a:endParaRPr lang="zh-TW" altLang="en-US" sz="25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050" name="Picture 2" descr="hand made">
            <a:extLst>
              <a:ext uri="{FF2B5EF4-FFF2-40B4-BE49-F238E27FC236}">
                <a16:creationId xmlns:a16="http://schemas.microsoft.com/office/drawing/2014/main" id="{35D47BFE-D635-44DC-B3A6-38A0241E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87" y="1726316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861191A8-36FF-49CC-B217-24E446C28996}"/>
              </a:ext>
            </a:extLst>
          </p:cNvPr>
          <p:cNvCxnSpPr/>
          <p:nvPr/>
        </p:nvCxnSpPr>
        <p:spPr>
          <a:xfrm>
            <a:off x="1558212" y="4934338"/>
            <a:ext cx="47586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758BC2-850B-4CAC-9151-6FD18CED65DD}"/>
              </a:ext>
            </a:extLst>
          </p:cNvPr>
          <p:cNvSpPr txBox="1"/>
          <p:nvPr/>
        </p:nvSpPr>
        <p:spPr>
          <a:xfrm>
            <a:off x="1066783" y="1905000"/>
            <a:ext cx="10058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b="0" i="0" dirty="0">
                <a:solidFill>
                  <a:schemeClr val="bg1"/>
                </a:solidFill>
                <a:effectLst/>
                <a:latin typeface="+mn-ea"/>
              </a:rPr>
              <a:t>以上兩種演算法皆</a:t>
            </a:r>
            <a:r>
              <a:rPr lang="zh-TW" altLang="en-US" sz="5000" b="1" i="0" dirty="0">
                <a:effectLst/>
                <a:latin typeface="+mn-ea"/>
              </a:rPr>
              <a:t>無學習行為</a:t>
            </a:r>
            <a:r>
              <a:rPr lang="zh-TW" altLang="en-US" sz="5000" b="0" i="0" dirty="0">
                <a:solidFill>
                  <a:schemeClr val="bg1"/>
                </a:solidFill>
                <a:effectLst/>
                <a:latin typeface="+mn-ea"/>
              </a:rPr>
              <a:t>，因此</a:t>
            </a:r>
            <a:r>
              <a:rPr lang="en-US" altLang="zh-TW" sz="5000" b="0" i="0" dirty="0">
                <a:solidFill>
                  <a:schemeClr val="bg1"/>
                </a:solidFill>
                <a:effectLst/>
                <a:latin typeface="+mn-ea"/>
              </a:rPr>
              <a:t>reward</a:t>
            </a:r>
            <a:r>
              <a:rPr lang="zh-TW" altLang="en-US" sz="5000" b="0" i="0" dirty="0">
                <a:solidFill>
                  <a:schemeClr val="bg1"/>
                </a:solidFill>
                <a:effectLst/>
                <a:latin typeface="+mn-ea"/>
              </a:rPr>
              <a:t>都不高，那麼如果使用</a:t>
            </a:r>
            <a:endParaRPr lang="en-US" altLang="zh-TW" sz="5000" b="0" i="0" dirty="0">
              <a:solidFill>
                <a:schemeClr val="bg1"/>
              </a:solidFill>
              <a:effectLst/>
              <a:latin typeface="+mn-ea"/>
            </a:endParaRPr>
          </a:p>
          <a:p>
            <a:r>
              <a:rPr lang="en-US" altLang="zh-TW" sz="5000" b="0" i="0" dirty="0">
                <a:solidFill>
                  <a:schemeClr val="bg1"/>
                </a:solidFill>
                <a:effectLst/>
                <a:latin typeface="+mn-ea"/>
              </a:rPr>
              <a:t>Q Learning</a:t>
            </a:r>
            <a:r>
              <a:rPr lang="zh-TW" altLang="en-US" sz="5000" b="0" i="0" dirty="0">
                <a:solidFill>
                  <a:schemeClr val="bg1"/>
                </a:solidFill>
                <a:effectLst/>
                <a:latin typeface="+mn-ea"/>
              </a:rPr>
              <a:t>實作，</a:t>
            </a:r>
            <a:r>
              <a:rPr lang="en-US" altLang="zh-TW" sz="5000" b="0" i="0" dirty="0">
                <a:solidFill>
                  <a:schemeClr val="bg1"/>
                </a:solidFill>
                <a:effectLst/>
                <a:latin typeface="+mn-ea"/>
              </a:rPr>
              <a:t>reward</a:t>
            </a:r>
            <a:r>
              <a:rPr lang="zh-TW" altLang="en-US" sz="5000" b="0" i="0" dirty="0">
                <a:solidFill>
                  <a:schemeClr val="bg1"/>
                </a:solidFill>
                <a:effectLst/>
                <a:latin typeface="+mn-ea"/>
              </a:rPr>
              <a:t>會是多少呢</a:t>
            </a:r>
            <a:r>
              <a:rPr lang="en-US" altLang="zh-TW" sz="5000" b="0" i="0" dirty="0">
                <a:solidFill>
                  <a:schemeClr val="bg1"/>
                </a:solidFill>
                <a:effectLst/>
                <a:latin typeface="+mn-ea"/>
              </a:rPr>
              <a:t>?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7022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758BC2-850B-4CAC-9151-6FD18CED65DD}"/>
              </a:ext>
            </a:extLst>
          </p:cNvPr>
          <p:cNvSpPr txBox="1"/>
          <p:nvPr/>
        </p:nvSpPr>
        <p:spPr>
          <a:xfrm>
            <a:off x="1066783" y="1612615"/>
            <a:ext cx="100584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b="0" i="0" dirty="0">
                <a:solidFill>
                  <a:schemeClr val="bg1"/>
                </a:solidFill>
                <a:effectLst/>
                <a:latin typeface="+mn-ea"/>
              </a:rPr>
              <a:t>3.Q Learning with Q Table</a:t>
            </a:r>
          </a:p>
          <a:p>
            <a:endParaRPr lang="en-US" altLang="zh-TW" sz="2800" b="0" i="0" dirty="0">
              <a:solidFill>
                <a:schemeClr val="bg1"/>
              </a:solidFill>
              <a:effectLst/>
              <a:latin typeface="+mn-ea"/>
            </a:endParaRPr>
          </a:p>
          <a:p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Q-Learning with Q Table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的目標是學習到最佳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Q function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，過程中以 </a:t>
            </a:r>
            <a:r>
              <a:rPr lang="el-GR" altLang="zh-TW" sz="2800" b="0" i="0" dirty="0">
                <a:solidFill>
                  <a:schemeClr val="bg1"/>
                </a:solidFill>
                <a:effectLst/>
                <a:latin typeface="+mn-ea"/>
              </a:rPr>
              <a:t>ε-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greedy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方法與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environment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互動，從中獲得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reward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以更新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Q table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裡的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Q value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。</a:t>
            </a:r>
            <a:endParaRPr lang="en-US" altLang="zh-TW" sz="2800" b="0" i="0" dirty="0">
              <a:solidFill>
                <a:schemeClr val="bg1"/>
              </a:solidFill>
              <a:effectLst/>
              <a:latin typeface="+mn-ea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+mn-ea"/>
              </a:rPr>
              <a:t>在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學習過程中為了方便收斂，一些參數像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ε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和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learning rate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會隨著時間遞減，也就是</a:t>
            </a:r>
            <a:r>
              <a:rPr lang="en-US" altLang="zh-TW" sz="2800" dirty="0" err="1">
                <a:solidFill>
                  <a:schemeClr val="bg1"/>
                </a:solidFill>
                <a:latin typeface="+mn-ea"/>
              </a:rPr>
              <a:t>C</a:t>
            </a:r>
            <a:r>
              <a:rPr lang="en-US" altLang="zh-TW" sz="2800" b="0" i="0" dirty="0" err="1">
                <a:solidFill>
                  <a:schemeClr val="bg1"/>
                </a:solidFill>
                <a:effectLst/>
                <a:latin typeface="+mn-ea"/>
              </a:rPr>
              <a:t>artPole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從亂走，到越來越相信已經學到的經驗。</a:t>
            </a:r>
            <a:endParaRPr lang="en-US" altLang="zh-TW" sz="2800" b="0" i="0" dirty="0">
              <a:solidFill>
                <a:schemeClr val="bg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0961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1A06459-1AB7-48C3-B7A2-8F11B57CBC50}"/>
              </a:ext>
            </a:extLst>
          </p:cNvPr>
          <p:cNvSpPr txBox="1"/>
          <p:nvPr/>
        </p:nvSpPr>
        <p:spPr>
          <a:xfrm>
            <a:off x="7836495" y="1947690"/>
            <a:ext cx="348964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b="0" i="0" dirty="0">
                <a:solidFill>
                  <a:schemeClr val="bg1"/>
                </a:solidFill>
                <a:effectLst/>
                <a:latin typeface="+mn-ea"/>
              </a:rPr>
              <a:t>使用</a:t>
            </a:r>
            <a:r>
              <a:rPr lang="en-US" altLang="zh-TW" sz="2500" b="0" i="0" dirty="0">
                <a:solidFill>
                  <a:schemeClr val="bg1"/>
                </a:solidFill>
                <a:effectLst/>
                <a:latin typeface="+mn-ea"/>
              </a:rPr>
              <a:t>Q Learning</a:t>
            </a:r>
            <a:r>
              <a:rPr lang="zh-TW" altLang="en-US" sz="2500" b="0" i="0" dirty="0">
                <a:solidFill>
                  <a:schemeClr val="bg1"/>
                </a:solidFill>
                <a:effectLst/>
                <a:latin typeface="+mn-ea"/>
              </a:rPr>
              <a:t>實作</a:t>
            </a:r>
            <a:r>
              <a:rPr lang="en-US" altLang="zh-TW" sz="2500" b="0" i="0" dirty="0" err="1">
                <a:solidFill>
                  <a:schemeClr val="bg1"/>
                </a:solidFill>
                <a:effectLst/>
                <a:latin typeface="+mn-ea"/>
              </a:rPr>
              <a:t>CartPole</a:t>
            </a:r>
            <a:r>
              <a:rPr lang="zh-TW" altLang="en-US" sz="2500" b="0" i="0" dirty="0">
                <a:solidFill>
                  <a:schemeClr val="bg1"/>
                </a:solidFill>
                <a:effectLst/>
                <a:latin typeface="+mn-ea"/>
              </a:rPr>
              <a:t>遊戲，可以看到在訓練後期，</a:t>
            </a:r>
            <a:r>
              <a:rPr lang="en-US" altLang="zh-TW" sz="2500" b="0" i="0" dirty="0">
                <a:solidFill>
                  <a:schemeClr val="bg1"/>
                </a:solidFill>
                <a:effectLst/>
                <a:latin typeface="+mn-ea"/>
              </a:rPr>
              <a:t>agent </a:t>
            </a:r>
            <a:r>
              <a:rPr lang="zh-TW" altLang="en-US" sz="2500" b="0" i="0" dirty="0">
                <a:solidFill>
                  <a:schemeClr val="bg1"/>
                </a:solidFill>
                <a:effectLst/>
                <a:latin typeface="+mn-ea"/>
              </a:rPr>
              <a:t>已經學會如何最大化自己的 </a:t>
            </a:r>
            <a:r>
              <a:rPr lang="en-US" altLang="zh-TW" sz="2500" b="0" i="0" dirty="0">
                <a:solidFill>
                  <a:schemeClr val="bg1"/>
                </a:solidFill>
                <a:effectLst/>
                <a:latin typeface="+mn-ea"/>
              </a:rPr>
              <a:t>reward</a:t>
            </a:r>
            <a:r>
              <a:rPr lang="zh-TW" altLang="en-US" sz="2500" b="0" i="0" dirty="0">
                <a:solidFill>
                  <a:schemeClr val="bg1"/>
                </a:solidFill>
                <a:effectLst/>
                <a:latin typeface="+mn-ea"/>
              </a:rPr>
              <a:t>，也就是維持住小車上的棒子了。</a:t>
            </a:r>
            <a:endParaRPr lang="zh-TW" altLang="en-US" sz="25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192CB2-0D70-44B7-BDB4-D9FC462D2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52" t="47347" b="9796"/>
          <a:stretch/>
        </p:blipFill>
        <p:spPr>
          <a:xfrm>
            <a:off x="383382" y="1762709"/>
            <a:ext cx="7071238" cy="414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92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1A06459-1AB7-48C3-B7A2-8F11B57CBC50}"/>
              </a:ext>
            </a:extLst>
          </p:cNvPr>
          <p:cNvSpPr txBox="1"/>
          <p:nvPr/>
        </p:nvSpPr>
        <p:spPr>
          <a:xfrm>
            <a:off x="7435279" y="4953000"/>
            <a:ext cx="348964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solidFill>
                  <a:srgbClr val="FF0000"/>
                </a:solidFill>
                <a:latin typeface="+mn-ea"/>
              </a:rPr>
              <a:t>訓練到後期能達到 </a:t>
            </a:r>
            <a:r>
              <a:rPr lang="en-US" altLang="zh-TW" sz="2500" dirty="0">
                <a:solidFill>
                  <a:srgbClr val="FF0000"/>
                </a:solidFill>
                <a:latin typeface="+mn-ea"/>
              </a:rPr>
              <a:t>200 </a:t>
            </a:r>
            <a:r>
              <a:rPr lang="zh-TW" altLang="en-US" sz="2500" dirty="0">
                <a:solidFill>
                  <a:srgbClr val="FF0000"/>
                </a:solidFill>
                <a:latin typeface="+mn-ea"/>
              </a:rPr>
              <a:t>代表柱子已經能夠持續站在小車上了。</a:t>
            </a:r>
          </a:p>
        </p:txBody>
      </p:sp>
      <p:pic>
        <p:nvPicPr>
          <p:cNvPr id="3074" name="Picture 2" descr="Q-table">
            <a:extLst>
              <a:ext uri="{FF2B5EF4-FFF2-40B4-BE49-F238E27FC236}">
                <a16:creationId xmlns:a16="http://schemas.microsoft.com/office/drawing/2014/main" id="{09F5437A-A393-4889-B194-741407AD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18" y="171838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EBD8D93-14E3-4EA0-A449-F90467F32A8D}"/>
              </a:ext>
            </a:extLst>
          </p:cNvPr>
          <p:cNvCxnSpPr/>
          <p:nvPr/>
        </p:nvCxnSpPr>
        <p:spPr>
          <a:xfrm>
            <a:off x="1642188" y="2360645"/>
            <a:ext cx="481459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9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758BC2-850B-4CAC-9151-6FD18CED65DD}"/>
              </a:ext>
            </a:extLst>
          </p:cNvPr>
          <p:cNvSpPr txBox="1"/>
          <p:nvPr/>
        </p:nvSpPr>
        <p:spPr>
          <a:xfrm>
            <a:off x="1066783" y="529509"/>
            <a:ext cx="10058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Discussion(</a:t>
            </a:r>
            <a:r>
              <a:rPr lang="zh-TW" altLang="en-US" sz="2800" dirty="0">
                <a:solidFill>
                  <a:schemeClr val="bg1"/>
                </a:solidFill>
                <a:latin typeface="+mj-ea"/>
                <a:ea typeface="+mj-ea"/>
              </a:rPr>
              <a:t>II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) :</a:t>
            </a:r>
          </a:p>
          <a:p>
            <a:endParaRPr lang="en-US" altLang="zh-TW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TW" altLang="en-US" sz="280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雖然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Q Learning</a:t>
            </a:r>
            <a:r>
              <a:rPr lang="zh-TW" altLang="en-US" sz="280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表現得不錯，但是如果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state</a:t>
            </a:r>
            <a:r>
              <a:rPr lang="zh-TW" altLang="en-US" sz="280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和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action</a:t>
            </a:r>
            <a:r>
              <a:rPr lang="zh-TW" altLang="en-US" sz="280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很多，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table</a:t>
            </a:r>
            <a:r>
              <a:rPr lang="zh-TW" altLang="en-US" sz="280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也會需要很多空間。</a:t>
            </a:r>
            <a:endParaRPr lang="en-US" altLang="zh-TW" sz="280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endParaRPr lang="en-US" altLang="zh-TW" sz="3000" i="0" dirty="0">
              <a:solidFill>
                <a:schemeClr val="bg1"/>
              </a:solidFill>
              <a:effectLst/>
              <a:latin typeface="+mn-ea"/>
            </a:endParaRPr>
          </a:p>
          <a:p>
            <a:endParaRPr lang="en-US" altLang="zh-TW" sz="3000" i="0" dirty="0">
              <a:solidFill>
                <a:schemeClr val="bg1"/>
              </a:solidFill>
              <a:effectLst/>
              <a:latin typeface="+mn-ea"/>
            </a:endParaRPr>
          </a:p>
          <a:p>
            <a:r>
              <a:rPr lang="zh-TW" altLang="en-US" sz="2800" i="0" dirty="0">
                <a:solidFill>
                  <a:schemeClr val="bg1"/>
                </a:solidFill>
                <a:effectLst/>
                <a:latin typeface="+mn-ea"/>
              </a:rPr>
              <a:t>用 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n-ea"/>
              </a:rPr>
              <a:t>neural network </a:t>
            </a:r>
            <a:r>
              <a:rPr lang="zh-TW" altLang="en-US" sz="2800" i="0" dirty="0">
                <a:solidFill>
                  <a:schemeClr val="bg1"/>
                </a:solidFill>
                <a:effectLst/>
                <a:latin typeface="+mn-ea"/>
              </a:rPr>
              <a:t>學習預測 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n-ea"/>
              </a:rPr>
              <a:t>Q-value </a:t>
            </a:r>
            <a:r>
              <a:rPr lang="zh-TW" altLang="en-US" sz="2800" i="0" dirty="0">
                <a:solidFill>
                  <a:schemeClr val="bg1"/>
                </a:solidFill>
                <a:effectLst/>
                <a:latin typeface="+mn-ea"/>
              </a:rPr>
              <a:t>的話，所需的空間就不會隨著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n-ea"/>
              </a:rPr>
              <a:t>state</a:t>
            </a:r>
            <a:r>
              <a:rPr lang="zh-TW" altLang="en-US" sz="2800" i="0" dirty="0">
                <a:solidFill>
                  <a:schemeClr val="bg1"/>
                </a:solidFill>
                <a:effectLst/>
                <a:latin typeface="+mn-ea"/>
              </a:rPr>
              <a:t>和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n-ea"/>
              </a:rPr>
              <a:t>action</a:t>
            </a:r>
            <a:r>
              <a:rPr lang="zh-TW" altLang="en-US" sz="2800" i="0" dirty="0">
                <a:solidFill>
                  <a:schemeClr val="bg1"/>
                </a:solidFill>
                <a:effectLst/>
                <a:latin typeface="+mn-ea"/>
              </a:rPr>
              <a:t>變多而劇增，因此以下我實作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n-ea"/>
              </a:rPr>
              <a:t>DQN</a:t>
            </a:r>
            <a:r>
              <a:rPr lang="zh-TW" altLang="en-US" sz="2800" i="0" dirty="0">
                <a:solidFill>
                  <a:schemeClr val="bg1"/>
                </a:solidFill>
                <a:effectLst/>
                <a:latin typeface="+mn-ea"/>
              </a:rPr>
              <a:t>看使用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n-ea"/>
              </a:rPr>
              <a:t>DQN</a:t>
            </a:r>
            <a:r>
              <a:rPr lang="zh-TW" altLang="en-US" sz="2800" i="0" dirty="0">
                <a:solidFill>
                  <a:schemeClr val="bg1"/>
                </a:solidFill>
                <a:effectLst/>
                <a:latin typeface="+mn-ea"/>
              </a:rPr>
              <a:t>訓練的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n-ea"/>
              </a:rPr>
              <a:t>reward</a:t>
            </a:r>
            <a:r>
              <a:rPr lang="zh-TW" altLang="en-US" sz="2800" i="0" dirty="0">
                <a:solidFill>
                  <a:schemeClr val="bg1"/>
                </a:solidFill>
                <a:effectLst/>
                <a:latin typeface="+mn-ea"/>
              </a:rPr>
              <a:t>會不會高於使用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n-ea"/>
              </a:rPr>
              <a:t>Q Learning</a:t>
            </a:r>
            <a:r>
              <a:rPr lang="zh-TW" altLang="en-US" sz="2800" i="0" dirty="0">
                <a:solidFill>
                  <a:schemeClr val="bg1"/>
                </a:solidFill>
                <a:effectLst/>
                <a:latin typeface="+mn-ea"/>
              </a:rPr>
              <a:t>訓練</a:t>
            </a:r>
            <a:r>
              <a:rPr lang="zh-TW" altLang="en-US" sz="2800" dirty="0">
                <a:solidFill>
                  <a:schemeClr val="bg1"/>
                </a:solidFill>
                <a:latin typeface="+mn-ea"/>
              </a:rPr>
              <a:t>的</a:t>
            </a:r>
            <a:r>
              <a:rPr lang="en-US" altLang="zh-TW" sz="2800" dirty="0">
                <a:solidFill>
                  <a:schemeClr val="bg1"/>
                </a:solidFill>
                <a:latin typeface="+mn-ea"/>
              </a:rPr>
              <a:t>reward</a:t>
            </a:r>
            <a:r>
              <a:rPr lang="zh-TW" altLang="en-US" sz="2800" i="0" dirty="0">
                <a:solidFill>
                  <a:schemeClr val="bg1"/>
                </a:solidFill>
                <a:effectLst/>
                <a:latin typeface="+mn-ea"/>
              </a:rPr>
              <a:t>。</a:t>
            </a:r>
            <a:endParaRPr lang="en-US" altLang="zh-TW" sz="2800" i="0" dirty="0">
              <a:solidFill>
                <a:schemeClr val="bg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7768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758BC2-850B-4CAC-9151-6FD18CED65DD}"/>
              </a:ext>
            </a:extLst>
          </p:cNvPr>
          <p:cNvSpPr txBox="1"/>
          <p:nvPr/>
        </p:nvSpPr>
        <p:spPr>
          <a:xfrm>
            <a:off x="1066783" y="1612615"/>
            <a:ext cx="10058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b="0" i="0" dirty="0">
                <a:solidFill>
                  <a:schemeClr val="bg1"/>
                </a:solidFill>
                <a:effectLst/>
                <a:latin typeface="+mn-ea"/>
              </a:rPr>
              <a:t>DQN</a:t>
            </a:r>
          </a:p>
          <a:p>
            <a:endParaRPr lang="en-US" altLang="zh-TW" sz="2800" b="0" i="0" dirty="0">
              <a:solidFill>
                <a:schemeClr val="bg1"/>
              </a:solidFill>
              <a:effectLst/>
              <a:latin typeface="+mn-ea"/>
            </a:endParaRPr>
          </a:p>
          <a:p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用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neural network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來預測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Q(s, a)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。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Input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是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state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可以是連續值，而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output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總數等於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action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的數量，</a:t>
            </a:r>
            <a:r>
              <a:rPr lang="en-US" altLang="zh-TW" sz="2800" b="0" i="0" dirty="0" err="1">
                <a:solidFill>
                  <a:schemeClr val="bg1"/>
                </a:solidFill>
                <a:effectLst/>
                <a:latin typeface="+mn-ea"/>
              </a:rPr>
              <a:t>CartPole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裡會是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2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，每個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output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預測這個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action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未來會帶來的總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reward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。</a:t>
            </a:r>
            <a:endParaRPr lang="en-US" altLang="zh-TW" sz="2800" b="0" i="0" dirty="0">
              <a:solidFill>
                <a:schemeClr val="bg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420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A484162-72C0-4C11-8412-0A08C92A67E8}"/>
              </a:ext>
            </a:extLst>
          </p:cNvPr>
          <p:cNvSpPr txBox="1"/>
          <p:nvPr/>
        </p:nvSpPr>
        <p:spPr>
          <a:xfrm>
            <a:off x="8143904" y="1059669"/>
            <a:ext cx="37440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訓練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DQN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並沒有想像中容易，而且需要很久時間才能讓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model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調適好狀態。主要原因是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reward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只要是柱子還在車上，都是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+1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，也就是無論你是亂控制車子，還是真的讓車子往柱子倒的反方向平衡，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reward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都是一樣的。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503FE59-93D8-4334-A7DB-D1EF84733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29" t="47619" b="9388"/>
          <a:stretch/>
        </p:blipFill>
        <p:spPr>
          <a:xfrm>
            <a:off x="671803" y="1567543"/>
            <a:ext cx="7169610" cy="422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7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83" y="167950"/>
            <a:ext cx="10058400" cy="974859"/>
          </a:xfrm>
        </p:spPr>
        <p:txBody>
          <a:bodyPr rtlCol="0" anchor="ctr">
            <a:normAutofit fontScale="90000"/>
          </a:bodyPr>
          <a:lstStyle/>
          <a:p>
            <a:pPr lvl="0" algn="ctr" rtl="0"/>
            <a:r>
              <a:rPr lang="en-US" altLang="zh-TW" dirty="0">
                <a:solidFill>
                  <a:srgbClr val="FFFFFF"/>
                </a:solidFill>
                <a:latin typeface="+mj-ea"/>
                <a:ea typeface="+mj-ea"/>
              </a:rPr>
              <a:t>INTRODUCTION</a:t>
            </a:r>
            <a:endParaRPr lang="zh-tw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49EF637-95DF-428D-9DF4-00C4BB7124A2}"/>
              </a:ext>
            </a:extLst>
          </p:cNvPr>
          <p:cNvSpPr txBox="1"/>
          <p:nvPr/>
        </p:nvSpPr>
        <p:spPr>
          <a:xfrm>
            <a:off x="1434042" y="1677463"/>
            <a:ext cx="93238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+mn-ea"/>
                <a:cs typeface="MV Boli" panose="02000500030200090000" pitchFamily="2" charset="0"/>
              </a:rPr>
              <a:t>Reinforcement Learning</a:t>
            </a:r>
            <a:r>
              <a:rPr lang="zh-TW" altLang="en-US" sz="2800" dirty="0">
                <a:solidFill>
                  <a:schemeClr val="bg1"/>
                </a:solidFill>
                <a:latin typeface="+mn-ea"/>
                <a:cs typeface="MV Boli" panose="02000500030200090000" pitchFamily="2" charset="0"/>
              </a:rPr>
              <a:t>其實就是訓練一個</a:t>
            </a:r>
            <a:r>
              <a:rPr lang="en-US" altLang="zh-TW" sz="2800" dirty="0">
                <a:solidFill>
                  <a:schemeClr val="bg1"/>
                </a:solidFill>
                <a:latin typeface="+mn-ea"/>
                <a:cs typeface="MV Boli" panose="02000500030200090000" pitchFamily="2" charset="0"/>
              </a:rPr>
              <a:t>AI</a:t>
            </a:r>
            <a:r>
              <a:rPr lang="zh-TW" altLang="en-US" sz="2800" dirty="0">
                <a:solidFill>
                  <a:schemeClr val="bg1"/>
                </a:solidFill>
                <a:latin typeface="+mn-ea"/>
                <a:cs typeface="MV Boli" panose="02000500030200090000" pitchFamily="2" charset="0"/>
              </a:rPr>
              <a:t>可以透過每一次的錯誤來學習，就像是小時候學騎腳踏車一樣，一開始會一直跌倒，但經過幾次失敗後，就能上手也不會跌倒了。以下我用一張來自於台大</a:t>
            </a:r>
            <a:r>
              <a:rPr lang="en-US" altLang="zh-TW" sz="2800" dirty="0" err="1">
                <a:solidFill>
                  <a:schemeClr val="bg1"/>
                </a:solidFill>
                <a:latin typeface="+mn-ea"/>
                <a:cs typeface="MV Boli" panose="02000500030200090000" pitchFamily="2" charset="0"/>
              </a:rPr>
              <a:t>ADLxMLDS</a:t>
            </a:r>
            <a:r>
              <a:rPr lang="zh-TW" altLang="en-US" sz="2800" dirty="0">
                <a:solidFill>
                  <a:schemeClr val="bg1"/>
                </a:solidFill>
                <a:latin typeface="+mn-ea"/>
                <a:cs typeface="MV Boli" panose="02000500030200090000" pitchFamily="2" charset="0"/>
              </a:rPr>
              <a:t>課程講義的圖來說明。</a:t>
            </a:r>
          </a:p>
        </p:txBody>
      </p:sp>
    </p:spTree>
    <p:extLst>
      <p:ext uri="{BB962C8B-B14F-4D97-AF65-F5344CB8AC3E}">
        <p14:creationId xmlns:p14="http://schemas.microsoft.com/office/powerpoint/2010/main" val="3665248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4" descr="dqn">
            <a:extLst>
              <a:ext uri="{FF2B5EF4-FFF2-40B4-BE49-F238E27FC236}">
                <a16:creationId xmlns:a16="http://schemas.microsoft.com/office/drawing/2014/main" id="{19EE659A-9487-4C32-ABD0-8D9653D79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85" y="1544217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9F313B3-EB28-4587-AC57-64BFDAAC7E56}"/>
              </a:ext>
            </a:extLst>
          </p:cNvPr>
          <p:cNvSpPr txBox="1"/>
          <p:nvPr/>
        </p:nvSpPr>
        <p:spPr>
          <a:xfrm>
            <a:off x="7631222" y="1874728"/>
            <a:ext cx="38361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+mn-ea"/>
              </a:rPr>
              <a:t>訓練起來非常的不穩定。原本 </a:t>
            </a:r>
            <a:r>
              <a:rPr lang="en-US" altLang="zh-TW" sz="2800" dirty="0">
                <a:solidFill>
                  <a:srgbClr val="FF0000"/>
                </a:solidFill>
                <a:latin typeface="+mn-ea"/>
              </a:rPr>
              <a:t>4000 episode </a:t>
            </a:r>
            <a:r>
              <a:rPr lang="zh-TW" altLang="en-US" sz="2800" dirty="0">
                <a:solidFill>
                  <a:srgbClr val="FF0000"/>
                </a:solidFill>
                <a:latin typeface="+mn-ea"/>
              </a:rPr>
              <a:t>以前還有在慢慢上升，突然又崩潰之後，又慢慢上升⋯⋯ 到 </a:t>
            </a:r>
            <a:r>
              <a:rPr lang="en-US" altLang="zh-TW" sz="2800" dirty="0">
                <a:solidFill>
                  <a:srgbClr val="FF0000"/>
                </a:solidFill>
                <a:latin typeface="+mn-ea"/>
              </a:rPr>
              <a:t>10000 episode </a:t>
            </a:r>
            <a:r>
              <a:rPr lang="zh-TW" altLang="en-US" sz="2800" dirty="0">
                <a:solidFill>
                  <a:srgbClr val="FF0000"/>
                </a:solidFill>
                <a:latin typeface="+mn-ea"/>
              </a:rPr>
              <a:t>後，也沒有辦法讓柱子穩定站在車上。</a:t>
            </a:r>
          </a:p>
        </p:txBody>
      </p:sp>
    </p:spTree>
    <p:extLst>
      <p:ext uri="{BB962C8B-B14F-4D97-AF65-F5344CB8AC3E}">
        <p14:creationId xmlns:p14="http://schemas.microsoft.com/office/powerpoint/2010/main" val="195571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758BC2-850B-4CAC-9151-6FD18CED65DD}"/>
              </a:ext>
            </a:extLst>
          </p:cNvPr>
          <p:cNvSpPr txBox="1"/>
          <p:nvPr/>
        </p:nvSpPr>
        <p:spPr>
          <a:xfrm>
            <a:off x="1066783" y="957476"/>
            <a:ext cx="10058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Discussion(</a:t>
            </a:r>
            <a:r>
              <a:rPr lang="zh-TW" altLang="en-US" sz="2800" dirty="0">
                <a:solidFill>
                  <a:schemeClr val="bg1"/>
                </a:solidFill>
                <a:latin typeface="+mj-ea"/>
                <a:ea typeface="+mj-ea"/>
              </a:rPr>
              <a:t>III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) :</a:t>
            </a:r>
          </a:p>
          <a:p>
            <a:endParaRPr lang="en-US" altLang="zh-TW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reward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只要是柱子還在車上，都是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+1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，也就是無論你是亂控制車子，還是真的讓車子往柱子倒的反方向平衡，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reward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都是一樣的。這樣我們的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agent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怎麼會知道哪個動作合理，哪個不合理？</a:t>
            </a:r>
            <a:endParaRPr lang="en-US" altLang="zh-TW" sz="2800" b="0" i="0" dirty="0">
              <a:solidFill>
                <a:schemeClr val="bg1"/>
              </a:solidFill>
              <a:effectLst/>
              <a:latin typeface="+mn-ea"/>
            </a:endParaRPr>
          </a:p>
          <a:p>
            <a:endParaRPr lang="en-US" altLang="zh-TW" sz="2800" b="0" i="0" dirty="0">
              <a:solidFill>
                <a:schemeClr val="bg1"/>
              </a:solidFill>
              <a:effectLst/>
              <a:latin typeface="+mn-ea"/>
            </a:endParaRPr>
          </a:p>
          <a:p>
            <a:endParaRPr lang="en-US" altLang="zh-TW" sz="2800" i="0" dirty="0">
              <a:solidFill>
                <a:schemeClr val="bg1"/>
              </a:solidFill>
              <a:effectLst/>
              <a:latin typeface="+mn-ea"/>
            </a:endParaRPr>
          </a:p>
          <a:p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因此，我把原本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gym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給的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reward function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加入更多資訊。</a:t>
            </a:r>
            <a:endParaRPr lang="en-US" altLang="zh-TW" sz="2800" i="0" dirty="0">
              <a:solidFill>
                <a:schemeClr val="bg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1428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97E122-67F2-48B5-8BD8-54FD0666B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5" t="39456" r="36938" b="44353"/>
          <a:stretch/>
        </p:blipFill>
        <p:spPr>
          <a:xfrm>
            <a:off x="1251611" y="2188028"/>
            <a:ext cx="9688743" cy="143224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1891021-6405-49A3-BE03-AE66509147EB}"/>
              </a:ext>
            </a:extLst>
          </p:cNvPr>
          <p:cNvSpPr txBox="1"/>
          <p:nvPr/>
        </p:nvSpPr>
        <p:spPr>
          <a:xfrm>
            <a:off x="7884367" y="3945785"/>
            <a:ext cx="5141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dirty="0">
                <a:solidFill>
                  <a:schemeClr val="bg1"/>
                </a:solidFill>
                <a:effectLst/>
                <a:latin typeface="+mn-ea"/>
              </a:rPr>
              <a:t>r1: 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+mn-ea"/>
              </a:rPr>
              <a:t>車子越靠中間</a:t>
            </a:r>
            <a:r>
              <a:rPr lang="en-US" altLang="zh-TW" sz="2400" b="0" dirty="0">
                <a:solidFill>
                  <a:schemeClr val="bg1"/>
                </a:solidFill>
                <a:effectLst/>
                <a:latin typeface="+mn-ea"/>
              </a:rPr>
              <a:t>reward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+mn-ea"/>
              </a:rPr>
              <a:t>給越多</a:t>
            </a:r>
            <a:endParaRPr lang="en-US" altLang="zh-TW" sz="2400" b="0" dirty="0">
              <a:solidFill>
                <a:schemeClr val="bg1"/>
              </a:solidFill>
              <a:effectLst/>
              <a:latin typeface="+mn-ea"/>
            </a:endParaRPr>
          </a:p>
          <a:p>
            <a:r>
              <a:rPr lang="en-US" altLang="zh-TW" sz="2400" b="0" dirty="0">
                <a:solidFill>
                  <a:schemeClr val="bg1"/>
                </a:solidFill>
                <a:effectLst/>
                <a:latin typeface="+mn-ea"/>
              </a:rPr>
              <a:t>r2: 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+mn-ea"/>
              </a:rPr>
              <a:t>柱子越靠中間</a:t>
            </a:r>
            <a:r>
              <a:rPr lang="en-US" altLang="zh-TW" sz="2400" dirty="0">
                <a:solidFill>
                  <a:schemeClr val="bg1"/>
                </a:solidFill>
                <a:latin typeface="+mn-ea"/>
              </a:rPr>
              <a:t>reward</a:t>
            </a:r>
            <a:r>
              <a:rPr lang="zh-TW" altLang="en-US" sz="2400" dirty="0">
                <a:solidFill>
                  <a:schemeClr val="bg1"/>
                </a:solidFill>
                <a:latin typeface="+mn-ea"/>
              </a:rPr>
              <a:t>給越多</a:t>
            </a:r>
          </a:p>
        </p:txBody>
      </p:sp>
    </p:spTree>
    <p:extLst>
      <p:ext uri="{BB962C8B-B14F-4D97-AF65-F5344CB8AC3E}">
        <p14:creationId xmlns:p14="http://schemas.microsoft.com/office/powerpoint/2010/main" val="1789875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7DD73A-40CF-4621-A889-DD3D8BCA8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75" t="47618" b="9933"/>
          <a:stretch/>
        </p:blipFill>
        <p:spPr>
          <a:xfrm>
            <a:off x="358855" y="1905000"/>
            <a:ext cx="7375357" cy="427186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A484162-72C0-4C11-8412-0A08C92A67E8}"/>
              </a:ext>
            </a:extLst>
          </p:cNvPr>
          <p:cNvSpPr txBox="1"/>
          <p:nvPr/>
        </p:nvSpPr>
        <p:spPr>
          <a:xfrm>
            <a:off x="8416212" y="2291834"/>
            <a:ext cx="29018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+mn-ea"/>
              </a:rPr>
              <a:t>可以看出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把原本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gym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給的 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reward function 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加入更多資訊，</a:t>
            </a:r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r</a:t>
            </a:r>
            <a:r>
              <a:rPr lang="en-US" altLang="zh-TW" sz="2800" dirty="0">
                <a:solidFill>
                  <a:schemeClr val="bg1"/>
                </a:solidFill>
                <a:latin typeface="+mn-ea"/>
              </a:rPr>
              <a:t>eward</a:t>
            </a:r>
            <a:r>
              <a:rPr lang="zh-TW" altLang="en-US" sz="2800" dirty="0">
                <a:solidFill>
                  <a:schemeClr val="bg1"/>
                </a:solidFill>
                <a:latin typeface="+mn-ea"/>
              </a:rPr>
              <a:t>便改善許多。</a:t>
            </a:r>
          </a:p>
        </p:txBody>
      </p:sp>
    </p:spTree>
    <p:extLst>
      <p:ext uri="{BB962C8B-B14F-4D97-AF65-F5344CB8AC3E}">
        <p14:creationId xmlns:p14="http://schemas.microsoft.com/office/powerpoint/2010/main" val="2404822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170" name="Picture 2" descr="dqn cheat">
            <a:extLst>
              <a:ext uri="{FF2B5EF4-FFF2-40B4-BE49-F238E27FC236}">
                <a16:creationId xmlns:a16="http://schemas.microsoft.com/office/drawing/2014/main" id="{EA0560B6-C300-47F9-BE50-87440571B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78" y="174949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B5F00D9-3C33-4133-B148-1DF96196C854}"/>
              </a:ext>
            </a:extLst>
          </p:cNvPr>
          <p:cNvSpPr txBox="1"/>
          <p:nvPr/>
        </p:nvSpPr>
        <p:spPr>
          <a:xfrm>
            <a:off x="7631222" y="5087339"/>
            <a:ext cx="3836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0" i="0" dirty="0">
                <a:solidFill>
                  <a:srgbClr val="FF0000"/>
                </a:solidFill>
                <a:effectLst/>
                <a:latin typeface="+mn-ea"/>
              </a:rPr>
              <a:t>agent </a:t>
            </a:r>
            <a:r>
              <a:rPr lang="zh-TW" altLang="en-US" sz="2800" b="0" i="0" dirty="0">
                <a:solidFill>
                  <a:srgbClr val="FF0000"/>
                </a:solidFill>
                <a:effectLst/>
                <a:latin typeface="+mn-ea"/>
              </a:rPr>
              <a:t>在 </a:t>
            </a:r>
            <a:r>
              <a:rPr lang="en-US" altLang="zh-TW" sz="2800" b="0" i="0" dirty="0">
                <a:solidFill>
                  <a:srgbClr val="FF0000"/>
                </a:solidFill>
                <a:effectLst/>
                <a:latin typeface="+mn-ea"/>
              </a:rPr>
              <a:t>400 episode </a:t>
            </a:r>
            <a:r>
              <a:rPr lang="zh-TW" altLang="en-US" sz="2800" b="0" i="0" dirty="0">
                <a:solidFill>
                  <a:srgbClr val="FF0000"/>
                </a:solidFill>
                <a:effectLst/>
                <a:latin typeface="+mn-ea"/>
              </a:rPr>
              <a:t>就能成功學會平衡</a:t>
            </a:r>
            <a:endParaRPr lang="zh-TW" altLang="en-US" sz="25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62AFC5A3-C638-45BA-9AC8-F2EAACB14222}"/>
              </a:ext>
            </a:extLst>
          </p:cNvPr>
          <p:cNvCxnSpPr>
            <a:cxnSpLocks/>
          </p:cNvCxnSpPr>
          <p:nvPr/>
        </p:nvCxnSpPr>
        <p:spPr>
          <a:xfrm flipV="1">
            <a:off x="6018245" y="2286000"/>
            <a:ext cx="0" cy="357816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5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758BC2-850B-4CAC-9151-6FD18CED65DD}"/>
              </a:ext>
            </a:extLst>
          </p:cNvPr>
          <p:cNvSpPr txBox="1"/>
          <p:nvPr/>
        </p:nvSpPr>
        <p:spPr>
          <a:xfrm>
            <a:off x="917494" y="348164"/>
            <a:ext cx="10058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Discussion(</a:t>
            </a:r>
            <a:r>
              <a:rPr lang="zh-TW" altLang="en-US" sz="2800" dirty="0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zh-TW" sz="2800" dirty="0">
                <a:solidFill>
                  <a:schemeClr val="bg1"/>
                </a:solidFill>
                <a:latin typeface="+mj-ea"/>
                <a:ea typeface="+mj-ea"/>
              </a:rPr>
              <a:t>V</a:t>
            </a:r>
            <a:r>
              <a:rPr lang="en-US" altLang="zh-TW" sz="280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) :</a:t>
            </a:r>
          </a:p>
          <a:p>
            <a:endParaRPr lang="en-US" altLang="zh-TW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zh-TW" sz="2800" b="0" i="0" dirty="0">
                <a:solidFill>
                  <a:schemeClr val="bg1"/>
                </a:solidFill>
                <a:effectLst/>
                <a:latin typeface="+mn-ea"/>
              </a:rPr>
              <a:t>Q Learning</a:t>
            </a:r>
            <a:r>
              <a:rPr lang="zh-TW" altLang="en-US" sz="2800" b="0" i="0" dirty="0">
                <a:solidFill>
                  <a:schemeClr val="bg1"/>
                </a:solidFill>
                <a:effectLst/>
                <a:latin typeface="+mn-ea"/>
              </a:rPr>
              <a:t>參數比較</a:t>
            </a:r>
            <a:endParaRPr lang="en-US" altLang="zh-TW" sz="2800" b="0" i="0" dirty="0">
              <a:solidFill>
                <a:schemeClr val="bg1"/>
              </a:solidFill>
              <a:effectLst/>
              <a:latin typeface="+mn-ea"/>
            </a:endParaRPr>
          </a:p>
          <a:p>
            <a:endParaRPr lang="en-US" altLang="zh-TW" sz="2800" b="0" i="0" dirty="0">
              <a:solidFill>
                <a:schemeClr val="bg1"/>
              </a:solidFill>
              <a:effectLst/>
              <a:latin typeface="+mn-ea"/>
            </a:endParaRPr>
          </a:p>
          <a:p>
            <a:endParaRPr lang="en-US" altLang="zh-TW" sz="2800" i="0" dirty="0">
              <a:solidFill>
                <a:schemeClr val="bg1"/>
              </a:solidFill>
              <a:effectLst/>
              <a:latin typeface="+mn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6F13F6-84FC-4412-AF29-3BE1D326C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8" t="37279" r="59809" b="15510"/>
          <a:stretch/>
        </p:blipFill>
        <p:spPr>
          <a:xfrm>
            <a:off x="262773" y="2104963"/>
            <a:ext cx="4326259" cy="380053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72F7544-5B2F-4C61-A4E6-68BC6DF02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50000" r="37318" b="38633"/>
          <a:stretch/>
        </p:blipFill>
        <p:spPr>
          <a:xfrm>
            <a:off x="4738254" y="3735044"/>
            <a:ext cx="7452205" cy="76013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4E4097D-B5C3-427D-AD82-C5284771EBCC}"/>
              </a:ext>
            </a:extLst>
          </p:cNvPr>
          <p:cNvSpPr txBox="1"/>
          <p:nvPr/>
        </p:nvSpPr>
        <p:spPr>
          <a:xfrm>
            <a:off x="6353158" y="5081296"/>
            <a:ext cx="5162550" cy="11079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epsilon-greedy</a:t>
            </a:r>
          </a:p>
          <a:p>
            <a:r>
              <a:rPr lang="el-GR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learning rate</a:t>
            </a:r>
          </a:p>
          <a:p>
            <a:r>
              <a:rPr lang="el-GR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zh-TW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每次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lang="zh-TW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r>
              <a:rPr lang="zh-TW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衰變率</a:t>
            </a:r>
            <a:endParaRPr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25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D2305F-D3F8-418D-982A-81AAF3D0EC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4" t="27778" r="65540" b="38053"/>
          <a:stretch/>
        </p:blipFill>
        <p:spPr>
          <a:xfrm>
            <a:off x="258360" y="953769"/>
            <a:ext cx="3702571" cy="273309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057A7B8-5255-4DBF-A5E0-C804D18C9E5C}"/>
              </a:ext>
            </a:extLst>
          </p:cNvPr>
          <p:cNvSpPr txBox="1"/>
          <p:nvPr/>
        </p:nvSpPr>
        <p:spPr>
          <a:xfrm>
            <a:off x="952357" y="3719768"/>
            <a:ext cx="2314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參數</a:t>
            </a:r>
            <a:endParaRPr lang="en-US" altLang="zh-TW" dirty="0"/>
          </a:p>
          <a:p>
            <a:r>
              <a:rPr lang="el-GR" altLang="zh-TW" sz="1800" b="0" i="0" dirty="0">
                <a:effectLst/>
                <a:latin typeface="+mn-ea"/>
              </a:rPr>
              <a:t>ε</a:t>
            </a:r>
            <a:r>
              <a:rPr lang="en-US" altLang="zh-TW" sz="1800" b="0" i="0" dirty="0">
                <a:effectLst/>
                <a:latin typeface="+mn-ea"/>
              </a:rPr>
              <a:t>=0.99</a:t>
            </a:r>
            <a:endParaRPr lang="en-US" altLang="zh-TW" dirty="0"/>
          </a:p>
          <a:p>
            <a:r>
              <a:rPr lang="el-G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隨時間遞減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(log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曲線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l-G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=0.99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0557EB-67D7-4201-B782-D87031E04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29" t="26395" r="34719" b="36741"/>
          <a:stretch/>
        </p:blipFill>
        <p:spPr>
          <a:xfrm>
            <a:off x="4480077" y="947734"/>
            <a:ext cx="3590903" cy="277203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EA2B5B8-9D25-45B3-A5B2-19C5875A2BEA}"/>
              </a:ext>
            </a:extLst>
          </p:cNvPr>
          <p:cNvSpPr txBox="1"/>
          <p:nvPr/>
        </p:nvSpPr>
        <p:spPr>
          <a:xfrm>
            <a:off x="4938695" y="3785574"/>
            <a:ext cx="2314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參數</a:t>
            </a:r>
            <a:endParaRPr lang="en-US" altLang="zh-TW" dirty="0"/>
          </a:p>
          <a:p>
            <a:r>
              <a:rPr lang="el-GR" altLang="zh-TW" sz="1800" b="0" i="0" dirty="0">
                <a:effectLst/>
                <a:latin typeface="+mn-ea"/>
              </a:rPr>
              <a:t>ε</a:t>
            </a:r>
            <a:r>
              <a:rPr lang="en-US" altLang="zh-TW" sz="1800" b="0" i="0" dirty="0">
                <a:effectLst/>
                <a:latin typeface="+mn-ea"/>
              </a:rPr>
              <a:t>=0.01</a:t>
            </a:r>
            <a:endParaRPr lang="en-US" altLang="zh-TW" dirty="0"/>
          </a:p>
          <a:p>
            <a:r>
              <a:rPr lang="el-G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隨時間遞減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(log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曲線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l-G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=0.99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538600D-542B-44C9-9857-B504C8B22AFC}"/>
              </a:ext>
            </a:extLst>
          </p:cNvPr>
          <p:cNvSpPr txBox="1"/>
          <p:nvPr/>
        </p:nvSpPr>
        <p:spPr>
          <a:xfrm>
            <a:off x="8439501" y="2046636"/>
            <a:ext cx="3702571" cy="34778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由左圖可知</a:t>
            </a:r>
            <a:r>
              <a:rPr lang="el-GR" altLang="zh-TW" sz="2000" b="0" i="0" dirty="0">
                <a:solidFill>
                  <a:schemeClr val="bg1"/>
                </a:solidFill>
                <a:effectLst/>
                <a:latin typeface="+mn-ea"/>
              </a:rPr>
              <a:t>ε</a:t>
            </a:r>
            <a:r>
              <a:rPr lang="en-US" altLang="zh-TW" sz="2000" b="0" i="0" dirty="0">
                <a:solidFill>
                  <a:schemeClr val="bg1"/>
                </a:solidFill>
                <a:effectLst/>
                <a:latin typeface="+mn-ea"/>
              </a:rPr>
              <a:t>=0.99</a:t>
            </a:r>
            <a:r>
              <a:rPr lang="zh-TW" altLang="en-US" sz="2000" b="0" i="0" dirty="0">
                <a:solidFill>
                  <a:schemeClr val="bg1"/>
                </a:solidFill>
                <a:effectLst/>
                <a:latin typeface="+mn-ea"/>
              </a:rPr>
              <a:t>的成效好於</a:t>
            </a:r>
            <a:r>
              <a:rPr lang="el-GR" altLang="zh-TW" sz="2000" b="0" i="0" dirty="0">
                <a:solidFill>
                  <a:schemeClr val="bg1"/>
                </a:solidFill>
                <a:effectLst/>
                <a:latin typeface="+mn-ea"/>
              </a:rPr>
              <a:t>ε</a:t>
            </a:r>
            <a:r>
              <a:rPr lang="en-US" altLang="zh-TW" sz="2000" b="0" i="0" dirty="0">
                <a:solidFill>
                  <a:schemeClr val="bg1"/>
                </a:solidFill>
                <a:effectLst/>
                <a:latin typeface="+mn-ea"/>
              </a:rPr>
              <a:t>=0.01</a:t>
            </a:r>
            <a:r>
              <a:rPr lang="zh-TW" altLang="en-US" sz="2000" b="0" i="0" dirty="0">
                <a:solidFill>
                  <a:schemeClr val="bg1"/>
                </a:solidFill>
                <a:effectLst/>
                <a:latin typeface="+mn-ea"/>
              </a:rPr>
              <a:t>。則代表從一而終的選擇</a:t>
            </a:r>
            <a:r>
              <a:rPr lang="en-US" altLang="zh-TW" sz="2000" b="0" i="0" dirty="0">
                <a:solidFill>
                  <a:schemeClr val="bg1"/>
                </a:solidFill>
                <a:effectLst/>
                <a:latin typeface="+mn-ea"/>
              </a:rPr>
              <a:t>random action</a:t>
            </a:r>
            <a:r>
              <a:rPr lang="zh-TW" altLang="en-US" sz="2000" b="0" i="0" dirty="0">
                <a:solidFill>
                  <a:schemeClr val="bg1"/>
                </a:solidFill>
                <a:effectLst/>
                <a:latin typeface="+mn-ea"/>
              </a:rPr>
              <a:t>比從一而終的基於</a:t>
            </a:r>
            <a:r>
              <a:rPr lang="en-US" altLang="zh-TW" sz="2000" b="0" i="0" dirty="0">
                <a:solidFill>
                  <a:schemeClr val="bg1"/>
                </a:solidFill>
                <a:effectLst/>
                <a:latin typeface="+mn-ea"/>
              </a:rPr>
              <a:t>Q Table</a:t>
            </a:r>
            <a:r>
              <a:rPr lang="zh-TW" altLang="en-US" sz="2000" b="0" i="0" dirty="0">
                <a:solidFill>
                  <a:schemeClr val="bg1"/>
                </a:solidFill>
                <a:effectLst/>
                <a:latin typeface="+mn-ea"/>
              </a:rPr>
              <a:t>好。</a:t>
            </a:r>
            <a:endParaRPr lang="en-US" altLang="zh-TW" sz="2000" b="0" i="0" dirty="0">
              <a:solidFill>
                <a:schemeClr val="bg1"/>
              </a:solidFill>
              <a:effectLst/>
              <a:latin typeface="+mn-ea"/>
            </a:endParaRPr>
          </a:p>
          <a:p>
            <a:endParaRPr lang="en-US" altLang="zh-TW" sz="2000" dirty="0">
              <a:solidFill>
                <a:schemeClr val="bg1"/>
              </a:solidFill>
              <a:latin typeface="+mn-ea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+mn-ea"/>
              </a:rPr>
              <a:t>若使</a:t>
            </a:r>
            <a:r>
              <a:rPr lang="el-GR" altLang="zh-TW" sz="2000" b="0" i="0" dirty="0">
                <a:solidFill>
                  <a:schemeClr val="bg1"/>
                </a:solidFill>
                <a:effectLst/>
                <a:latin typeface="+mn-ea"/>
              </a:rPr>
              <a:t>ε</a:t>
            </a:r>
            <a:r>
              <a:rPr lang="zh-TW" altLang="en-US" sz="2000" b="0" i="0" dirty="0">
                <a:solidFill>
                  <a:schemeClr val="bg1"/>
                </a:solidFill>
                <a:effectLst/>
                <a:latin typeface="+mn-ea"/>
              </a:rPr>
              <a:t>成對數下降</a:t>
            </a:r>
            <a:r>
              <a:rPr lang="en-US" altLang="zh-TW" sz="2000" b="0" i="0" dirty="0">
                <a:solidFill>
                  <a:schemeClr val="bg1"/>
                </a:solidFill>
                <a:effectLst/>
                <a:latin typeface="+mn-ea"/>
              </a:rPr>
              <a:t>(</a:t>
            </a:r>
            <a:r>
              <a:rPr lang="zh-TW" altLang="en-US" sz="2000" b="0" i="0" dirty="0">
                <a:solidFill>
                  <a:schemeClr val="bg1"/>
                </a:solidFill>
                <a:effectLst/>
                <a:latin typeface="+mn-ea"/>
              </a:rPr>
              <a:t>如原圖</a:t>
            </a:r>
            <a:r>
              <a:rPr lang="en-US" altLang="zh-TW" sz="2000" b="0" i="0" dirty="0">
                <a:solidFill>
                  <a:schemeClr val="bg1"/>
                </a:solidFill>
                <a:effectLst/>
                <a:latin typeface="+mn-ea"/>
              </a:rPr>
              <a:t>)</a:t>
            </a:r>
            <a:r>
              <a:rPr lang="zh-TW" altLang="en-US" sz="2000" b="0" i="0" dirty="0">
                <a:solidFill>
                  <a:schemeClr val="bg1"/>
                </a:solidFill>
                <a:effectLst/>
                <a:latin typeface="+mn-ea"/>
              </a:rPr>
              <a:t>可以模擬出機器學習時，初期根據</a:t>
            </a:r>
            <a:r>
              <a:rPr lang="en-US" altLang="zh-TW" sz="2000" b="0" i="0" dirty="0">
                <a:solidFill>
                  <a:schemeClr val="bg1"/>
                </a:solidFill>
                <a:effectLst/>
                <a:latin typeface="+mn-ea"/>
              </a:rPr>
              <a:t>random action</a:t>
            </a:r>
            <a:r>
              <a:rPr lang="zh-TW" altLang="en-US" sz="2000" b="0" i="0" dirty="0">
                <a:solidFill>
                  <a:schemeClr val="bg1"/>
                </a:solidFill>
                <a:effectLst/>
                <a:latin typeface="+mn-ea"/>
              </a:rPr>
              <a:t>的比例大，而學到後期時，讓機器根據</a:t>
            </a:r>
            <a:r>
              <a:rPr lang="en-US" altLang="zh-TW" sz="2000" b="0" i="0" dirty="0">
                <a:solidFill>
                  <a:schemeClr val="bg1"/>
                </a:solidFill>
                <a:effectLst/>
                <a:latin typeface="+mn-ea"/>
              </a:rPr>
              <a:t>Q Table</a:t>
            </a:r>
            <a:r>
              <a:rPr lang="zh-TW" altLang="en-US" sz="2000" b="0" i="0" dirty="0">
                <a:solidFill>
                  <a:schemeClr val="bg1"/>
                </a:solidFill>
                <a:effectLst/>
                <a:latin typeface="+mn-ea"/>
              </a:rPr>
              <a:t>的</a:t>
            </a:r>
            <a:r>
              <a:rPr lang="en-US" altLang="zh-TW" sz="2000" b="0" i="0" dirty="0">
                <a:solidFill>
                  <a:schemeClr val="bg1"/>
                </a:solidFill>
                <a:effectLst/>
                <a:latin typeface="+mn-ea"/>
              </a:rPr>
              <a:t>policy</a:t>
            </a:r>
            <a:r>
              <a:rPr lang="zh-TW" altLang="en-US" sz="2000" b="0" i="0" dirty="0">
                <a:solidFill>
                  <a:schemeClr val="bg1"/>
                </a:solidFill>
                <a:effectLst/>
                <a:latin typeface="+mn-ea"/>
              </a:rPr>
              <a:t>做決定，來讓學習效果變好。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9B468F8-F178-4507-9192-932B37C503DB}"/>
              </a:ext>
            </a:extLst>
          </p:cNvPr>
          <p:cNvSpPr txBox="1"/>
          <p:nvPr/>
        </p:nvSpPr>
        <p:spPr>
          <a:xfrm>
            <a:off x="457199" y="-2464"/>
            <a:ext cx="1847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TW" sz="54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ε</a:t>
            </a:r>
            <a:endParaRPr lang="zh-TW" altLang="en-US" sz="5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7411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D2305F-D3F8-418D-982A-81AAF3D0EC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4" t="27778" r="65540" b="38053"/>
          <a:stretch/>
        </p:blipFill>
        <p:spPr>
          <a:xfrm>
            <a:off x="595917" y="1345569"/>
            <a:ext cx="3174547" cy="234332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057A7B8-5255-4DBF-A5E0-C804D18C9E5C}"/>
              </a:ext>
            </a:extLst>
          </p:cNvPr>
          <p:cNvSpPr txBox="1"/>
          <p:nvPr/>
        </p:nvSpPr>
        <p:spPr>
          <a:xfrm>
            <a:off x="924957" y="3752671"/>
            <a:ext cx="2516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參數</a:t>
            </a:r>
            <a:endParaRPr lang="en-US" altLang="zh-TW" dirty="0"/>
          </a:p>
          <a:p>
            <a:r>
              <a:rPr lang="el-GR" altLang="zh-TW" sz="1800" b="0" i="0" dirty="0">
                <a:effectLst/>
                <a:latin typeface="+mn-ea"/>
              </a:rPr>
              <a:t>ε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隨時間遞減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(log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曲線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l-G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</a:p>
          <a:p>
            <a:r>
              <a:rPr lang="el-G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=0.99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0557EB-67D7-4201-B782-D87031E04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29" t="26395" r="34719" b="36741"/>
          <a:stretch/>
        </p:blipFill>
        <p:spPr>
          <a:xfrm>
            <a:off x="4578204" y="1343537"/>
            <a:ext cx="3035556" cy="234332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EA2B5B8-9D25-45B3-A5B2-19C5875A2BEA}"/>
              </a:ext>
            </a:extLst>
          </p:cNvPr>
          <p:cNvSpPr txBox="1"/>
          <p:nvPr/>
        </p:nvSpPr>
        <p:spPr>
          <a:xfrm>
            <a:off x="4826169" y="3769974"/>
            <a:ext cx="2516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參數</a:t>
            </a:r>
            <a:endParaRPr lang="en-US" altLang="zh-TW" dirty="0"/>
          </a:p>
          <a:p>
            <a:r>
              <a:rPr lang="el-GR" altLang="zh-TW" sz="1800" b="0" i="0" dirty="0">
                <a:effectLst/>
                <a:latin typeface="+mn-ea"/>
              </a:rPr>
              <a:t>ε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隨時間遞減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(log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曲線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l-G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</a:p>
          <a:p>
            <a:r>
              <a:rPr lang="el-G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=0.99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538600D-542B-44C9-9857-B504C8B22AFC}"/>
              </a:ext>
            </a:extLst>
          </p:cNvPr>
          <p:cNvSpPr txBox="1"/>
          <p:nvPr/>
        </p:nvSpPr>
        <p:spPr>
          <a:xfrm>
            <a:off x="8313314" y="1905000"/>
            <a:ext cx="3702571" cy="34778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可以觀察到</a:t>
            </a:r>
            <a:r>
              <a:rPr lang="el-GR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rewards</a:t>
            </a:r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隨</a:t>
            </a: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episodes</a:t>
            </a:r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數增加遞減，而</a:t>
            </a:r>
            <a:r>
              <a:rPr lang="el-GR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時不會，且</a:t>
            </a:r>
            <a:r>
              <a:rPr lang="el-GR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的總體</a:t>
            </a: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比較高。</a:t>
            </a:r>
            <a:r>
              <a:rPr lang="el-GR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α</a:t>
            </a:r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為</a:t>
            </a: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</a:t>
            </a:r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，是決定每次學習新資訊所佔的比例。</a:t>
            </a:r>
            <a:endParaRPr lang="en-US" altLang="zh-TW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最佳狀況為新資訊比例隨</a:t>
            </a: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episodes</a:t>
            </a:r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數增加遞減。</a:t>
            </a: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如原圖</a:t>
            </a: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TW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由左圖可知更新資訊學習成效較好。</a:t>
            </a:r>
            <a:endParaRPr lang="en-US" altLang="zh-TW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262E2A5-884B-4F46-B68E-D8EE4C1298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52" t="31392" r="33614" b="35257"/>
          <a:stretch/>
        </p:blipFill>
        <p:spPr>
          <a:xfrm>
            <a:off x="4284567" y="940633"/>
            <a:ext cx="3599670" cy="278629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570B329-3DC4-45E0-884E-780EC4B9C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31" t="32870" r="64306" b="33397"/>
          <a:stretch/>
        </p:blipFill>
        <p:spPr>
          <a:xfrm>
            <a:off x="326571" y="923330"/>
            <a:ext cx="3443893" cy="278629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CAC8E75-524A-49FB-86E5-F7C363FABF66}"/>
              </a:ext>
            </a:extLst>
          </p:cNvPr>
          <p:cNvSpPr txBox="1"/>
          <p:nvPr/>
        </p:nvSpPr>
        <p:spPr>
          <a:xfrm>
            <a:off x="615820" y="0"/>
            <a:ext cx="1847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zh-TW" altLang="en-US" sz="5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9676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057A7B8-5255-4DBF-A5E0-C804D18C9E5C}"/>
              </a:ext>
            </a:extLst>
          </p:cNvPr>
          <p:cNvSpPr txBox="1"/>
          <p:nvPr/>
        </p:nvSpPr>
        <p:spPr>
          <a:xfrm>
            <a:off x="858640" y="3691797"/>
            <a:ext cx="2516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參數</a:t>
            </a:r>
            <a:endParaRPr lang="en-US" altLang="zh-TW" dirty="0"/>
          </a:p>
          <a:p>
            <a:r>
              <a:rPr lang="el-GR" altLang="zh-TW" sz="1800" b="0" i="0" dirty="0">
                <a:effectLst/>
                <a:latin typeface="+mn-ea"/>
              </a:rPr>
              <a:t>ε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隨時間遞減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(log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曲線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l-G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隨時間遞減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(log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曲線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l-G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EA2B5B8-9D25-45B3-A5B2-19C5875A2BEA}"/>
              </a:ext>
            </a:extLst>
          </p:cNvPr>
          <p:cNvSpPr txBox="1"/>
          <p:nvPr/>
        </p:nvSpPr>
        <p:spPr>
          <a:xfrm>
            <a:off x="4818487" y="3719213"/>
            <a:ext cx="2516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參數</a:t>
            </a:r>
            <a:endParaRPr lang="en-US" altLang="zh-TW" dirty="0"/>
          </a:p>
          <a:p>
            <a:r>
              <a:rPr lang="el-GR" altLang="zh-TW" sz="1800" b="0" i="0" dirty="0">
                <a:effectLst/>
                <a:latin typeface="+mn-ea"/>
              </a:rPr>
              <a:t>ε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隨時間遞減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(log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曲線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l-G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隨時間遞減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(log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曲線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l-G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538600D-542B-44C9-9857-B504C8B22AFC}"/>
              </a:ext>
            </a:extLst>
          </p:cNvPr>
          <p:cNvSpPr txBox="1"/>
          <p:nvPr/>
        </p:nvSpPr>
        <p:spPr>
          <a:xfrm>
            <a:off x="2659225" y="5118324"/>
            <a:ext cx="9078685" cy="132343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可以觀察到</a:t>
            </a:r>
            <a:r>
              <a:rPr lang="el-GR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l-GR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rewards</a:t>
            </a:r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隨</a:t>
            </a: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episodes</a:t>
            </a:r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數增加遞減，而</a:t>
            </a:r>
            <a:r>
              <a:rPr lang="el-GR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 </a:t>
            </a: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=0.5</a:t>
            </a:r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時也會，但總體</a:t>
            </a: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rewards</a:t>
            </a:r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</a:t>
            </a:r>
            <a:r>
              <a:rPr lang="el-GR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高。</a:t>
            </a:r>
            <a:r>
              <a:rPr lang="el-GR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γ</a:t>
            </a:r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為每次</a:t>
            </a: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的衰變率，代表越久遠的</a:t>
            </a: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影響現在決策越低，可知衰變率過低時，舊的資料影響變小，會降低機器學習的學習成效。有趣的是</a:t>
            </a:r>
            <a:r>
              <a:rPr lang="el-GR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l-GR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時，表現比原本</a:t>
            </a:r>
            <a:r>
              <a:rPr lang="el-GR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 </a:t>
            </a: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=0.99</a:t>
            </a:r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好，更快達到穩定</a:t>
            </a:r>
            <a:r>
              <a:rPr lang="en-US" altLang="zh-TW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200rewards</a:t>
            </a:r>
            <a:r>
              <a:rPr lang="zh-TW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TW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F049D8E-74B9-4C79-8566-69F470D37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72" t="31702" r="4851" b="35823"/>
          <a:stretch/>
        </p:blipFill>
        <p:spPr>
          <a:xfrm>
            <a:off x="8633215" y="1057455"/>
            <a:ext cx="2959690" cy="236791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7627029-21FE-4D64-BC82-5227D02A8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05" t="30839" r="33218" b="35854"/>
          <a:stretch/>
        </p:blipFill>
        <p:spPr>
          <a:xfrm>
            <a:off x="4596875" y="1057455"/>
            <a:ext cx="2959690" cy="236791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617E40A-562F-48EE-BD56-7862E8685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6" t="31214" r="63355" b="34258"/>
          <a:stretch/>
        </p:blipFill>
        <p:spPr>
          <a:xfrm>
            <a:off x="599095" y="1061089"/>
            <a:ext cx="3035556" cy="2367911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14A1A2-F604-489C-AF24-3C704E20F384}"/>
              </a:ext>
            </a:extLst>
          </p:cNvPr>
          <p:cNvSpPr txBox="1"/>
          <p:nvPr/>
        </p:nvSpPr>
        <p:spPr>
          <a:xfrm>
            <a:off x="8854827" y="3685755"/>
            <a:ext cx="2516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參數</a:t>
            </a:r>
            <a:endParaRPr lang="en-US" altLang="zh-TW" dirty="0"/>
          </a:p>
          <a:p>
            <a:r>
              <a:rPr lang="el-GR" altLang="zh-TW" sz="1800" b="0" i="0" dirty="0">
                <a:effectLst/>
                <a:latin typeface="+mn-ea"/>
              </a:rPr>
              <a:t>ε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隨時間遞減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(log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曲線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l-G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隨時間遞減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(log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曲線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l-G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=0.5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5BF8ACE-80C9-4D84-AA1F-9A8316990DC0}"/>
              </a:ext>
            </a:extLst>
          </p:cNvPr>
          <p:cNvSpPr txBox="1"/>
          <p:nvPr/>
        </p:nvSpPr>
        <p:spPr>
          <a:xfrm>
            <a:off x="615820" y="0"/>
            <a:ext cx="1847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zh-TW" altLang="en-US" sz="5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74043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799BDB27-C16C-4EE3-AE9D-D8A9ECDF8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TW" altLang="en-US" sz="4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加強式學習生活中的應用</a:t>
            </a:r>
            <a:r>
              <a:rPr lang="en-US" altLang="zh-TW" sz="4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TW" altLang="en-US" sz="4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讀書方法</a:t>
            </a:r>
            <a:r>
              <a:rPr lang="en-US" altLang="zh-TW" sz="4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  <a:endParaRPr lang="en-US" sz="4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758BC2-850B-4CAC-9151-6FD18CED65DD}"/>
              </a:ext>
            </a:extLst>
          </p:cNvPr>
          <p:cNvSpPr txBox="1"/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每個人應該都有因為考試成績不理想而更換讀書方法的經驗，有些人換了讀書方法後成績就進步了，而有些人換了讀書方法後，成績卻不增反退。因此，我想藉由加強式學習來找出最適合我的讀書方式。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altLang="zh-TW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1.Agent :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我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altLang="zh-TW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2.Environment : </a:t>
            </a:r>
            <a:r>
              <a:rPr lang="zh-TW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考試</a:t>
            </a:r>
            <a:endParaRPr lang="en-US" altLang="zh-TW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3.State :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考試成績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altLang="zh-TW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4.Action : (1)</a:t>
            </a:r>
            <a:r>
              <a:rPr lang="zh-TW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考前一個禮拜才開始讀書、</a:t>
            </a:r>
            <a:r>
              <a:rPr lang="en-US" altLang="zh-TW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(2)</a:t>
            </a:r>
            <a:r>
              <a:rPr lang="zh-TW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老師一上完課就複習，並持續溫書直到考試前、 </a:t>
            </a:r>
            <a:r>
              <a:rPr lang="en-US" altLang="zh-TW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(3)</a:t>
            </a:r>
            <a:r>
              <a:rPr lang="zh-TW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老師一上完課就複習，但複習完一次後就不讀書直到考試</a:t>
            </a:r>
            <a:endParaRPr lang="en-US" altLang="zh-TW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5.Reward :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成績進步明顯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+2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、成績進步一點點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+1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、成績退步一點點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-1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、成績退步明顯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-2</a:t>
            </a:r>
            <a:endParaRPr lang="en-US" altLang="zh-TW" sz="2000" b="0" dirty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8772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425D58-86C9-4300-AB77-0FFDC2C1C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1439392"/>
            <a:ext cx="3517567" cy="374545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050" b="0" i="0" dirty="0">
                <a:solidFill>
                  <a:schemeClr val="bg1"/>
                </a:solidFill>
                <a:effectLst/>
                <a:latin typeface="+mj-ea"/>
                <a:ea typeface="+mj-ea"/>
                <a:cs typeface="MV Boli" panose="02000500030200090000" pitchFamily="2" charset="0"/>
              </a:rPr>
              <a:t>從</a:t>
            </a:r>
            <a:r>
              <a:rPr lang="zh-TW" altLang="en-US" sz="2050" dirty="0">
                <a:solidFill>
                  <a:schemeClr val="bg1"/>
                </a:solidFill>
                <a:latin typeface="+mj-ea"/>
                <a:ea typeface="+mj-ea"/>
                <a:cs typeface="MV Boli" panose="02000500030200090000" pitchFamily="2" charset="0"/>
              </a:rPr>
              <a:t>右</a:t>
            </a:r>
            <a:r>
              <a:rPr lang="zh-TW" altLang="en-US" sz="2050" b="0" i="0" dirty="0">
                <a:solidFill>
                  <a:schemeClr val="bg1"/>
                </a:solidFill>
                <a:effectLst/>
                <a:latin typeface="+mj-ea"/>
                <a:ea typeface="+mj-ea"/>
                <a:cs typeface="MV Boli" panose="02000500030200090000" pitchFamily="2" charset="0"/>
              </a:rPr>
              <a:t>圖可以看出來，大腦代表</a:t>
            </a:r>
            <a:r>
              <a:rPr lang="en-US" altLang="zh-TW" sz="2050" b="0" i="0" dirty="0">
                <a:solidFill>
                  <a:schemeClr val="bg1"/>
                </a:solidFill>
                <a:effectLst/>
                <a:latin typeface="+mj-ea"/>
                <a:ea typeface="+mj-ea"/>
                <a:cs typeface="MV Boli" panose="02000500030200090000" pitchFamily="2" charset="0"/>
              </a:rPr>
              <a:t>agent</a:t>
            </a:r>
            <a:r>
              <a:rPr lang="zh-TW" altLang="en-US" sz="2050" b="0" i="0" dirty="0">
                <a:solidFill>
                  <a:schemeClr val="bg1"/>
                </a:solidFill>
                <a:effectLst/>
                <a:latin typeface="+mj-ea"/>
                <a:ea typeface="+mj-ea"/>
                <a:cs typeface="MV Boli" panose="02000500030200090000" pitchFamily="2" charset="0"/>
              </a:rPr>
              <a:t>，地球代表</a:t>
            </a:r>
            <a:r>
              <a:rPr lang="en-US" altLang="zh-TW" sz="2050" b="0" i="0" dirty="0">
                <a:solidFill>
                  <a:schemeClr val="bg1"/>
                </a:solidFill>
                <a:effectLst/>
                <a:latin typeface="+mj-ea"/>
                <a:ea typeface="+mj-ea"/>
                <a:cs typeface="MV Boli" panose="02000500030200090000" pitchFamily="2" charset="0"/>
              </a:rPr>
              <a:t>environment(</a:t>
            </a:r>
            <a:r>
              <a:rPr lang="zh-TW" altLang="en-US" sz="2050" b="0" i="0" dirty="0">
                <a:solidFill>
                  <a:schemeClr val="bg1"/>
                </a:solidFill>
                <a:effectLst/>
                <a:latin typeface="+mj-ea"/>
                <a:ea typeface="+mj-ea"/>
                <a:cs typeface="MV Boli" panose="02000500030200090000" pitchFamily="2" charset="0"/>
              </a:rPr>
              <a:t>環境</a:t>
            </a:r>
            <a:r>
              <a:rPr lang="en-US" altLang="zh-TW" sz="2050" b="0" i="0" dirty="0">
                <a:solidFill>
                  <a:schemeClr val="bg1"/>
                </a:solidFill>
                <a:effectLst/>
                <a:latin typeface="+mj-ea"/>
                <a:ea typeface="+mj-ea"/>
                <a:cs typeface="MV Boli" panose="02000500030200090000" pitchFamily="2" charset="0"/>
              </a:rPr>
              <a:t>)</a:t>
            </a:r>
            <a:r>
              <a:rPr lang="zh-TW" altLang="en-US" sz="2050" b="0" i="0" dirty="0">
                <a:solidFill>
                  <a:schemeClr val="bg1"/>
                </a:solidFill>
                <a:effectLst/>
                <a:latin typeface="+mj-ea"/>
                <a:ea typeface="+mj-ea"/>
                <a:cs typeface="MV Boli" panose="02000500030200090000" pitchFamily="2" charset="0"/>
              </a:rPr>
              <a:t>，</a:t>
            </a:r>
            <a:r>
              <a:rPr lang="en-US" altLang="zh-TW" sz="2050" b="0" i="0" dirty="0">
                <a:solidFill>
                  <a:schemeClr val="bg1"/>
                </a:solidFill>
                <a:effectLst/>
                <a:latin typeface="+mj-ea"/>
                <a:ea typeface="+mj-ea"/>
                <a:cs typeface="MV Boli" panose="02000500030200090000" pitchFamily="2" charset="0"/>
              </a:rPr>
              <a:t>reward(</a:t>
            </a:r>
            <a:r>
              <a:rPr lang="zh-TW" altLang="en-US" sz="2050" b="0" i="0" dirty="0">
                <a:solidFill>
                  <a:schemeClr val="bg1"/>
                </a:solidFill>
                <a:effectLst/>
                <a:latin typeface="+mj-ea"/>
                <a:ea typeface="+mj-ea"/>
                <a:cs typeface="MV Boli" panose="02000500030200090000" pitchFamily="2" charset="0"/>
              </a:rPr>
              <a:t>獎勵</a:t>
            </a:r>
            <a:r>
              <a:rPr lang="en-US" altLang="zh-TW" sz="2050" b="0" i="0" dirty="0">
                <a:solidFill>
                  <a:schemeClr val="bg1"/>
                </a:solidFill>
                <a:effectLst/>
                <a:latin typeface="+mj-ea"/>
                <a:ea typeface="+mj-ea"/>
                <a:cs typeface="MV Boli" panose="02000500030200090000" pitchFamily="2" charset="0"/>
              </a:rPr>
              <a:t>)</a:t>
            </a:r>
            <a:r>
              <a:rPr lang="zh-TW" altLang="en-US" sz="2050" b="0" i="0" dirty="0">
                <a:solidFill>
                  <a:schemeClr val="bg1"/>
                </a:solidFill>
                <a:effectLst/>
                <a:latin typeface="+mj-ea"/>
                <a:ea typeface="+mj-ea"/>
                <a:cs typeface="MV Boli" panose="02000500030200090000" pitchFamily="2" charset="0"/>
              </a:rPr>
              <a:t>就是環境所提供的反饋，</a:t>
            </a:r>
            <a:r>
              <a:rPr lang="en-US" altLang="zh-TW" sz="2050" b="0" i="0" dirty="0">
                <a:solidFill>
                  <a:schemeClr val="bg1"/>
                </a:solidFill>
                <a:effectLst/>
                <a:latin typeface="+mj-ea"/>
                <a:ea typeface="+mj-ea"/>
                <a:cs typeface="MV Boli" panose="02000500030200090000" pitchFamily="2" charset="0"/>
              </a:rPr>
              <a:t>reward</a:t>
            </a:r>
            <a:r>
              <a:rPr lang="zh-TW" altLang="en-US" sz="2050" b="0" i="0" dirty="0">
                <a:solidFill>
                  <a:schemeClr val="bg1"/>
                </a:solidFill>
                <a:effectLst/>
                <a:latin typeface="+mj-ea"/>
                <a:ea typeface="+mj-ea"/>
                <a:cs typeface="MV Boli" panose="02000500030200090000" pitchFamily="2" charset="0"/>
              </a:rPr>
              <a:t>由模型設計者定義，</a:t>
            </a:r>
            <a:r>
              <a:rPr lang="en-US" altLang="zh-TW" sz="2050" b="0" i="0" dirty="0">
                <a:solidFill>
                  <a:schemeClr val="bg1"/>
                </a:solidFill>
                <a:effectLst/>
                <a:latin typeface="+mj-ea"/>
                <a:ea typeface="+mj-ea"/>
                <a:cs typeface="MV Boli" panose="02000500030200090000" pitchFamily="2" charset="0"/>
              </a:rPr>
              <a:t>reward</a:t>
            </a:r>
            <a:r>
              <a:rPr lang="zh-TW" altLang="en-US" sz="2050" b="0" i="0" dirty="0">
                <a:solidFill>
                  <a:schemeClr val="bg1"/>
                </a:solidFill>
                <a:effectLst/>
                <a:latin typeface="+mj-ea"/>
                <a:ea typeface="+mj-ea"/>
                <a:cs typeface="MV Boli" panose="02000500030200090000" pitchFamily="2" charset="0"/>
              </a:rPr>
              <a:t>的定義對強化學習來說是個很重要的一環。以下用個簡單的例子來解釋。</a:t>
            </a:r>
            <a:endParaRPr lang="zh-TW" altLang="en-US" sz="2050" dirty="0">
              <a:solidFill>
                <a:schemeClr val="bg1"/>
              </a:solidFill>
              <a:latin typeface="+mj-ea"/>
              <a:ea typeface="+mj-ea"/>
              <a:cs typeface="MV Boli" panose="02000500030200090000" pitchFamily="2" charset="0"/>
            </a:endParaRPr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883335C7-A438-4D2A-A5D4-42507C896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83" t="28593" r="23685" b="20703"/>
          <a:stretch/>
        </p:blipFill>
        <p:spPr>
          <a:xfrm>
            <a:off x="4683967" y="1439392"/>
            <a:ext cx="7489498" cy="374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754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B758BC2-850B-4CAC-9151-6FD18CED65DD}"/>
              </a:ext>
            </a:extLst>
          </p:cNvPr>
          <p:cNvSpPr txBox="1"/>
          <p:nvPr/>
        </p:nvSpPr>
        <p:spPr>
          <a:xfrm>
            <a:off x="1097280" y="2120900"/>
            <a:ext cx="4639736" cy="374819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zh-TW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大一一入學的時候，我隨機選擇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ction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。當我選擇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Action(3)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的時候，發現成績非常不理想，因此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Reward-2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，選擇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Action(2)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的時候，成績明顯進步，因此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Reward+2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，選擇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Action(1)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，成績退步了一點點，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Reward-1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。之後我又選擇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Action(3)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，發現成績明顯退步，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Reward-2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，之後又選擇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Action(2)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，成績大進步，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Reward+2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，之後選擇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Action(1)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，退了一點點，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Reward-1……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到最後，發現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Action(2)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使我得到最高的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reward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，因此從大二開始，</a:t>
            </a:r>
            <a:r>
              <a:rPr lang="zh-TW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老師一上完課我就開始就複習，並持續溫書直到考試前，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加強式學習的模型成效趨於穩定，我的</a:t>
            </a:r>
            <a:r>
              <a:rPr lang="zh-TW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成績便一列前茅。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026" name="Picture 2" descr="投書】「老師，我女兒為什麼這次考試退步2分？」不打破分數迷思，我們的教育永遠不會進步｜ 王薇妮／ 多元發聲．讀者投書｜ 獨立評論">
            <a:extLst>
              <a:ext uri="{FF2B5EF4-FFF2-40B4-BE49-F238E27FC236}">
                <a16:creationId xmlns:a16="http://schemas.microsoft.com/office/drawing/2014/main" id="{C22F7D61-1D80-4509-82FA-88B5446E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944" y="2446485"/>
            <a:ext cx="4639736" cy="30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723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BE4FFE99-59E6-4ED7-A12D-1FBE922F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ctr"/>
            <a:r>
              <a:rPr lang="en-US" altLang="zh-TW" dirty="0">
                <a:latin typeface="+mj-ea"/>
                <a:ea typeface="+mj-ea"/>
              </a:rPr>
              <a:t>CONCLUSION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1026" name="Picture 2" descr="Three Things to Know About Reinforcement Learning">
            <a:extLst>
              <a:ext uri="{FF2B5EF4-FFF2-40B4-BE49-F238E27FC236}">
                <a16:creationId xmlns:a16="http://schemas.microsoft.com/office/drawing/2014/main" id="{D044D2AB-F9CB-4827-80D2-F783AA94D12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7280" y="2829263"/>
            <a:ext cx="4639736" cy="233146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0" name="Content Placeholder 3">
            <a:extLst>
              <a:ext uri="{FF2B5EF4-FFF2-40B4-BE49-F238E27FC236}">
                <a16:creationId xmlns:a16="http://schemas.microsoft.com/office/drawing/2014/main" id="{D051EE17-D64D-4C06-AFF1-22E13748C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899"/>
            <a:ext cx="4639736" cy="4018643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>
                <a:latin typeface="+mn-ea"/>
                <a:ea typeface="+mn-ea"/>
              </a:rPr>
              <a:t>在我們的日常生活裡，到處可以見到</a:t>
            </a:r>
            <a:r>
              <a:rPr lang="en-US" dirty="0">
                <a:latin typeface="+mn-ea"/>
                <a:ea typeface="+mn-ea"/>
              </a:rPr>
              <a:t>Reinforcement Learning</a:t>
            </a:r>
            <a:r>
              <a:rPr lang="zh-TW" altLang="en-US" dirty="0">
                <a:latin typeface="+mn-ea"/>
                <a:ea typeface="+mn-ea"/>
              </a:rPr>
              <a:t>的影子。像是訓練小狗時，如果牠隨地大小便，主人鞭打牠，並帶牠去牠可以大小便的地方，久了之後，小狗想大小便時就會去牠可以大小便的地方。又或者是作業</a:t>
            </a:r>
            <a:r>
              <a:rPr lang="en-US" altLang="zh-TW" dirty="0">
                <a:latin typeface="+mn-ea"/>
                <a:ea typeface="+mn-ea"/>
              </a:rPr>
              <a:t>3</a:t>
            </a:r>
            <a:r>
              <a:rPr lang="zh-TW" altLang="en-US" dirty="0">
                <a:latin typeface="+mn-ea"/>
                <a:ea typeface="+mn-ea"/>
              </a:rPr>
              <a:t>的貪食蛇遊戲，如果貪食蛇的頭碰到食物，獲得的</a:t>
            </a:r>
            <a:r>
              <a:rPr lang="en-US" altLang="zh-TW" dirty="0">
                <a:latin typeface="+mn-ea"/>
                <a:ea typeface="+mn-ea"/>
              </a:rPr>
              <a:t>reward</a:t>
            </a:r>
            <a:r>
              <a:rPr lang="zh-TW" altLang="en-US" dirty="0">
                <a:latin typeface="+mn-ea"/>
                <a:ea typeface="+mn-ea"/>
              </a:rPr>
              <a:t>較高，撞到自己的身體或牆壁，獲得的</a:t>
            </a:r>
            <a:r>
              <a:rPr lang="en-US" altLang="zh-TW" dirty="0">
                <a:latin typeface="+mn-ea"/>
                <a:ea typeface="+mn-ea"/>
              </a:rPr>
              <a:t>reward</a:t>
            </a:r>
            <a:r>
              <a:rPr lang="zh-TW" altLang="en-US" dirty="0">
                <a:latin typeface="+mn-ea"/>
                <a:ea typeface="+mn-ea"/>
              </a:rPr>
              <a:t>較低，經過多次訓練，貪食蛇的長度就能夠越來越高。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en-US" altLang="zh-TW" dirty="0">
                <a:latin typeface="+mn-ea"/>
                <a:ea typeface="+mn-ea"/>
              </a:rPr>
              <a:t>Reinforcement Learning</a:t>
            </a:r>
            <a:r>
              <a:rPr lang="zh-TW" altLang="en-US" dirty="0">
                <a:latin typeface="+mn-ea"/>
                <a:ea typeface="+mn-ea"/>
              </a:rPr>
              <a:t>在很多方面都有應用，例如 </a:t>
            </a:r>
            <a:r>
              <a:rPr lang="en-US" altLang="zh-TW" dirty="0">
                <a:latin typeface="+mn-ea"/>
                <a:ea typeface="+mn-ea"/>
              </a:rPr>
              <a:t>: </a:t>
            </a:r>
            <a:r>
              <a:rPr lang="zh-TW" altLang="en-US" dirty="0">
                <a:latin typeface="+mn-ea"/>
                <a:ea typeface="+mn-ea"/>
              </a:rPr>
              <a:t>自動駕駛、對話系統等。多虧了</a:t>
            </a:r>
            <a:r>
              <a:rPr lang="en-US" altLang="zh-TW" dirty="0">
                <a:latin typeface="+mn-ea"/>
                <a:ea typeface="+mn-ea"/>
              </a:rPr>
              <a:t>Reinforcement Learning</a:t>
            </a:r>
            <a:r>
              <a:rPr lang="zh-TW" altLang="en-US" dirty="0">
                <a:latin typeface="+mn-ea"/>
                <a:ea typeface="+mn-ea"/>
              </a:rPr>
              <a:t>，科技的發展才能如此迅速。</a:t>
            </a:r>
            <a:endParaRPr 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9399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版面配置區 5">
            <a:extLst>
              <a:ext uri="{FF2B5EF4-FFF2-40B4-BE49-F238E27FC236}">
                <a16:creationId xmlns:a16="http://schemas.microsoft.com/office/drawing/2014/main" id="{D257A471-BB4F-4A68-A8F1-6C7D6BCDB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3" t="28593" r="23685" b="21137"/>
          <a:stretch/>
        </p:blipFill>
        <p:spPr>
          <a:xfrm>
            <a:off x="0" y="1497085"/>
            <a:ext cx="6211704" cy="30797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8DA1F92-0E75-4395-86BE-80D1ACC981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25" t="14751" r="23165" b="45107"/>
          <a:stretch/>
        </p:blipFill>
        <p:spPr>
          <a:xfrm>
            <a:off x="6211704" y="244048"/>
            <a:ext cx="5982126" cy="27520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14186B-8D98-4DCC-A38C-FFD575A59C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65" t="22695" r="23006" b="43022"/>
          <a:stretch/>
        </p:blipFill>
        <p:spPr>
          <a:xfrm>
            <a:off x="6211704" y="3429000"/>
            <a:ext cx="5982126" cy="21880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972CEA6-8983-4B30-AE42-F3F74AEA1A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65" t="60095" r="23006" b="34184"/>
          <a:stretch/>
        </p:blipFill>
        <p:spPr>
          <a:xfrm>
            <a:off x="2549887" y="5833469"/>
            <a:ext cx="7092225" cy="43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5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6F604-94DC-48E4-9E20-E0BAD917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0" dirty="0">
                <a:solidFill>
                  <a:srgbClr val="292929"/>
                </a:solidFill>
                <a:effectLst/>
                <a:latin typeface="+mj-ea"/>
                <a:ea typeface="+mj-ea"/>
              </a:rPr>
              <a:t>MDP (Markov Decision Process) </a:t>
            </a:r>
            <a:br>
              <a:rPr lang="en-US" altLang="zh-TW" b="0" dirty="0">
                <a:solidFill>
                  <a:srgbClr val="292929"/>
                </a:solidFill>
                <a:effectLst/>
                <a:latin typeface="+mj-ea"/>
                <a:ea typeface="+mj-ea"/>
              </a:rPr>
            </a:br>
            <a:r>
              <a:rPr lang="zh-TW" altLang="en-US" sz="3000" b="0" dirty="0">
                <a:solidFill>
                  <a:srgbClr val="292929"/>
                </a:solidFill>
                <a:effectLst/>
                <a:latin typeface="+mj-ea"/>
                <a:ea typeface="+mj-ea"/>
              </a:rPr>
              <a:t>馬可夫決策過程</a:t>
            </a:r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6C5159-0F05-4EF3-9B88-576886CA5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78090"/>
            <a:ext cx="10058400" cy="4124129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MDP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的一個重要觀念：”未來只取決於當前”</a:t>
            </a:r>
            <a:endParaRPr lang="en-US" altLang="zh-TW" b="0" i="0" dirty="0">
              <a:solidFill>
                <a:srgbClr val="292929"/>
              </a:solidFill>
              <a:effectLst/>
              <a:latin typeface="+mn-ea"/>
              <a:ea typeface="+mn-ea"/>
            </a:endParaRPr>
          </a:p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我們的大腦一開始並不知道環境的狀態是怎麼樣，所以只能從以前所經歷的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observation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action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reward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跟現在所得到的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observation, reward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來去當作現在的狀態。</a:t>
            </a:r>
            <a:endParaRPr lang="en-US" altLang="zh-TW" b="0" i="0" dirty="0">
              <a:solidFill>
                <a:srgbClr val="292929"/>
              </a:solidFill>
              <a:effectLst/>
              <a:latin typeface="+mn-ea"/>
              <a:ea typeface="+mn-ea"/>
            </a:endParaRPr>
          </a:p>
          <a:p>
            <a:r>
              <a:rPr lang="en-US" altLang="zh-TW" dirty="0">
                <a:solidFill>
                  <a:srgbClr val="292929"/>
                </a:solidFill>
                <a:latin typeface="+mn-ea"/>
                <a:ea typeface="+mn-ea"/>
              </a:rPr>
              <a:t>                                                                 </a:t>
            </a:r>
            <a:endParaRPr lang="en-US" altLang="zh-TW" sz="1500" dirty="0">
              <a:solidFill>
                <a:srgbClr val="292929"/>
              </a:solidFill>
              <a:latin typeface="+mn-ea"/>
              <a:ea typeface="+mn-ea"/>
            </a:endParaRPr>
          </a:p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如果我們要去估計下一個狀態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S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t</a:t>
            </a:r>
            <a:r>
              <a:rPr lang="en-US" altLang="zh-TW" sz="1300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+1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，就要把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S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1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~S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t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的所有狀態給考慮進去，</a:t>
            </a:r>
            <a:r>
              <a:rPr lang="zh-TW" altLang="en-US" dirty="0">
                <a:solidFill>
                  <a:srgbClr val="292929"/>
                </a:solidFill>
                <a:latin typeface="+mn-ea"/>
                <a:ea typeface="+mn-ea"/>
              </a:rPr>
              <a:t>此時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模型便會非常的大，這時候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Markov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假說就有用了。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Markov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說的：未來只取決於當前，所以我們可以假設下一個狀態只跟現在這個狀態有關，有這個假設就可以把模型給縮小，不過這個假設也只是理想的狀況下。</a:t>
            </a:r>
            <a:endParaRPr lang="en-US" altLang="zh-TW" b="0" i="0" dirty="0">
              <a:solidFill>
                <a:srgbClr val="292929"/>
              </a:solidFill>
              <a:effectLst/>
              <a:latin typeface="+mn-ea"/>
              <a:ea typeface="+mn-ea"/>
            </a:endParaRPr>
          </a:p>
          <a:p>
            <a:endParaRPr lang="en-US" altLang="zh-TW" dirty="0">
              <a:solidFill>
                <a:srgbClr val="292929"/>
              </a:solidFill>
              <a:latin typeface="+mn-ea"/>
              <a:ea typeface="+mn-ea"/>
            </a:endParaRPr>
          </a:p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因此我們可以把強化學習想像成是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MDP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的一種模型，因為我們從現在的狀態來知道未來的狀態，未來知道了，相對的，我們要找到最好的動作也變得有可能了。所以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Reinforcement Learning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就變成是解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MDP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的一種模型了。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BB7938-9548-49CD-A034-BA5B83C1A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66" y="3164966"/>
            <a:ext cx="3474720" cy="43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DC96A9C-D832-4E95-BF73-C41B56F16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97" y="4525704"/>
            <a:ext cx="3754638" cy="35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399D0AA-9767-42A6-A2E4-78282E8544BD}"/>
              </a:ext>
            </a:extLst>
          </p:cNvPr>
          <p:cNvSpPr txBox="1"/>
          <p:nvPr/>
        </p:nvSpPr>
        <p:spPr>
          <a:xfrm>
            <a:off x="4572000" y="3228461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292929"/>
                </a:solidFill>
                <a:latin typeface="+mn-ea"/>
              </a:rPr>
              <a:t>(</a:t>
            </a:r>
            <a:r>
              <a:rPr lang="zh-TW" altLang="en-US" sz="1400" dirty="0">
                <a:solidFill>
                  <a:srgbClr val="292929"/>
                </a:solidFill>
                <a:latin typeface="+mn-ea"/>
              </a:rPr>
              <a:t>用</a:t>
            </a:r>
            <a:r>
              <a:rPr lang="en-US" altLang="zh-TW" sz="1400" dirty="0">
                <a:solidFill>
                  <a:srgbClr val="292929"/>
                </a:solidFill>
                <a:latin typeface="+mn-ea"/>
              </a:rPr>
              <a:t>function</a:t>
            </a:r>
            <a:r>
              <a:rPr lang="zh-TW" altLang="en-US" sz="1400" dirty="0">
                <a:solidFill>
                  <a:srgbClr val="292929"/>
                </a:solidFill>
                <a:latin typeface="+mn-ea"/>
              </a:rPr>
              <a:t>代表</a:t>
            </a:r>
            <a:r>
              <a:rPr lang="en-US" altLang="zh-TW" sz="1400" dirty="0">
                <a:solidFill>
                  <a:srgbClr val="292929"/>
                </a:solidFill>
                <a:latin typeface="+mn-ea"/>
              </a:rPr>
              <a:t>state)</a:t>
            </a:r>
            <a:endParaRPr lang="zh-TW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3688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6F604-94DC-48E4-9E20-E0BAD917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0" dirty="0">
                <a:solidFill>
                  <a:srgbClr val="292929"/>
                </a:solidFill>
                <a:effectLst/>
                <a:latin typeface="+mj-ea"/>
                <a:ea typeface="+mj-ea"/>
              </a:rPr>
              <a:t>Value function </a:t>
            </a:r>
            <a:r>
              <a:rPr lang="zh-TW" altLang="en-US" b="0" dirty="0">
                <a:solidFill>
                  <a:srgbClr val="292929"/>
                </a:solidFill>
                <a:effectLst/>
                <a:latin typeface="+mj-ea"/>
                <a:ea typeface="+mj-ea"/>
              </a:rPr>
              <a:t>價值函數</a:t>
            </a:r>
            <a:endParaRPr lang="zh-TW" altLang="en-US" sz="3000" dirty="0">
              <a:latin typeface="+mj-ea"/>
              <a:ea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6C5159-0F05-4EF3-9B88-576886CA5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78090"/>
            <a:ext cx="10058400" cy="4124129"/>
          </a:xfrm>
        </p:spPr>
        <p:txBody>
          <a:bodyPr>
            <a:norm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那該怎麼定義目前狀態跟策略的好與壞？我們可以想像成這個狀態對未來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reward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的期望，想簡單一點，也就是以下方程式所寫的，狀態對未來每一個時間點的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reward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相加，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λ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是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discount factor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，意思就是說，越是未來所給的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reward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影響是越小的，當下的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reward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是最大的。</a:t>
            </a:r>
            <a:endParaRPr lang="en-US" altLang="zh-TW" b="0" i="0" dirty="0">
              <a:solidFill>
                <a:srgbClr val="292929"/>
              </a:solidFill>
              <a:effectLst/>
              <a:latin typeface="+mn-ea"/>
              <a:ea typeface="+mn-ea"/>
            </a:endParaRPr>
          </a:p>
          <a:p>
            <a:endParaRPr lang="en-US" altLang="zh-TW" dirty="0">
              <a:latin typeface="+mn-ea"/>
              <a:ea typeface="+mn-ea"/>
            </a:endParaRPr>
          </a:p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以上公式可用一個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Value function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來表示這個狀態未來的潛在價值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:                                 </a:t>
            </a:r>
          </a:p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把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Value function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用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Bellman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方程式展開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: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                                                                       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EC08D679-F440-443D-B2A7-D4D0ED643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945948"/>
            <a:ext cx="353377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49E6A44-C7F9-40C9-BE92-A32597917854}"/>
              </a:ext>
            </a:extLst>
          </p:cNvPr>
          <p:cNvSpPr txBox="1"/>
          <p:nvPr/>
        </p:nvSpPr>
        <p:spPr>
          <a:xfrm>
            <a:off x="4497355" y="3121223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292929"/>
                </a:solidFill>
                <a:latin typeface="+mn-ea"/>
              </a:rPr>
              <a:t>(future reword)</a:t>
            </a:r>
            <a:endParaRPr lang="zh-TW" altLang="en-US" sz="1400" dirty="0">
              <a:latin typeface="+mn-ea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8381BBA4-C711-4725-BF7C-BC952A902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795" y="3534165"/>
            <a:ext cx="187642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F26E3267-63F0-4448-96E1-EB665FD947DB}"/>
              </a:ext>
            </a:extLst>
          </p:cNvPr>
          <p:cNvSpPr txBox="1"/>
          <p:nvPr/>
        </p:nvSpPr>
        <p:spPr>
          <a:xfrm>
            <a:off x="9819480" y="3661263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292929"/>
                </a:solidFill>
                <a:latin typeface="+mn-ea"/>
              </a:rPr>
              <a:t>(value function)</a:t>
            </a:r>
            <a:endParaRPr lang="zh-TW" altLang="en-US" sz="1400" dirty="0">
              <a:latin typeface="+mn-ea"/>
            </a:endParaRP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611D4E7A-538F-4289-B26A-3E551AABB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461" y="4096140"/>
            <a:ext cx="3833674" cy="227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435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4D77EC84-06AC-417D-A487-4B19F97D8296}"/>
              </a:ext>
            </a:extLst>
          </p:cNvPr>
          <p:cNvSpPr txBox="1"/>
          <p:nvPr/>
        </p:nvSpPr>
        <p:spPr>
          <a:xfrm>
            <a:off x="746449" y="380029"/>
            <a:ext cx="10720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</a:rPr>
              <a:t>再把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</a:rPr>
              <a:t>Action(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</a:rPr>
              <a:t>動作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</a:rPr>
              <a:t>)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</a:rPr>
              <a:t>給考慮進來，我們關心在這個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</a:rPr>
              <a:t>State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</a:rPr>
              <a:t>中所做動作的價值跟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</a:rPr>
              <a:t>reward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</a:rPr>
              <a:t>，如果知道每個動作的價值，那就可以找到一個動作去做了，我們把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</a:rPr>
              <a:t>Action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</a:rPr>
              <a:t>考慮進來，就可以定義出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</a:rPr>
              <a:t>Action-Value function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</a:rPr>
              <a:t>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</a:rPr>
              <a:t>Bellman function:</a:t>
            </a:r>
          </a:p>
          <a:p>
            <a:endParaRPr lang="en-US" altLang="zh-TW" dirty="0">
              <a:solidFill>
                <a:srgbClr val="292929"/>
              </a:solidFill>
              <a:latin typeface="+mn-ea"/>
            </a:endParaRPr>
          </a:p>
          <a:p>
            <a:endParaRPr lang="en-US" altLang="zh-TW" dirty="0">
              <a:solidFill>
                <a:srgbClr val="292929"/>
              </a:solidFill>
              <a:latin typeface="+mn-ea"/>
            </a:endParaRPr>
          </a:p>
          <a:p>
            <a:endParaRPr lang="en-US" altLang="zh-TW" dirty="0">
              <a:solidFill>
                <a:srgbClr val="292929"/>
              </a:solidFill>
              <a:latin typeface="charter"/>
            </a:endParaRPr>
          </a:p>
          <a:p>
            <a:endParaRPr lang="en-US" altLang="zh-TW" dirty="0">
              <a:solidFill>
                <a:srgbClr val="292929"/>
              </a:solidFill>
              <a:latin typeface="charter"/>
            </a:endParaRPr>
          </a:p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</a:rPr>
              <a:t>上面有提到，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</a:rPr>
              <a:t>Policy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</a:rPr>
              <a:t>指的是從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</a:rPr>
              <a:t>state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</a:rPr>
              <a:t>跟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</a:rPr>
              <a:t>reward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</a:rPr>
              <a:t>中找到一個最好的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</a:rPr>
              <a:t>action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</a:rPr>
              <a:t>，相對的，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</a:rPr>
              <a:t>Policy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</a:rPr>
              <a:t>的決定就會跟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n-ea"/>
              </a:rPr>
              <a:t>Action-Value function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</a:rPr>
              <a:t>有關，所以上面的公式所代表的就是在策略 </a:t>
            </a:r>
            <a:r>
              <a:rPr lang="el-GR" altLang="zh-TW" b="0" i="0" dirty="0">
                <a:solidFill>
                  <a:srgbClr val="292929"/>
                </a:solidFill>
                <a:effectLst/>
                <a:latin typeface="+mn-ea"/>
              </a:rPr>
              <a:t>π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</a:rPr>
              <a:t>下的動作價值函數。</a:t>
            </a:r>
            <a:endParaRPr lang="zh-TW" altLang="en-US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9946501-730B-4D33-9ACB-925884D6D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3" y="1026360"/>
            <a:ext cx="413385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2866796-F930-491A-97DC-898A9B13CA6F}"/>
              </a:ext>
            </a:extLst>
          </p:cNvPr>
          <p:cNvSpPr txBox="1"/>
          <p:nvPr/>
        </p:nvSpPr>
        <p:spPr>
          <a:xfrm>
            <a:off x="4848616" y="1650037"/>
            <a:ext cx="4851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i="0" dirty="0">
                <a:effectLst/>
                <a:latin typeface="+mn-ea"/>
              </a:rPr>
              <a:t>(Action-Value function Bellman function)</a:t>
            </a:r>
            <a:endParaRPr lang="zh-TW" altLang="en-US" sz="1400" dirty="0">
              <a:latin typeface="+mn-ea"/>
            </a:endParaRPr>
          </a:p>
        </p:txBody>
      </p:sp>
      <p:pic>
        <p:nvPicPr>
          <p:cNvPr id="4100" name="Picture 4" descr="Categorization of RL Algorithms">
            <a:extLst>
              <a:ext uri="{FF2B5EF4-FFF2-40B4-BE49-F238E27FC236}">
                <a16:creationId xmlns:a16="http://schemas.microsoft.com/office/drawing/2014/main" id="{259258EE-EC51-467A-A035-4954CDD8A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168" y="2953916"/>
            <a:ext cx="9387664" cy="339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57FE972-5918-4470-A9A0-613DB87158BF}"/>
              </a:ext>
            </a:extLst>
          </p:cNvPr>
          <p:cNvSpPr txBox="1"/>
          <p:nvPr/>
        </p:nvSpPr>
        <p:spPr>
          <a:xfrm>
            <a:off x="10049069" y="4921608"/>
            <a:ext cx="2142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dirty="0">
                <a:solidFill>
                  <a:srgbClr val="111111"/>
                </a:solidFill>
                <a:effectLst/>
                <a:latin typeface="+mn-ea"/>
              </a:rPr>
              <a:t>Figure : Summary of approaches in Reinforcement Learning,  based on whether we want to model the value, policy, or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179176363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65_TF56160789.potx" id="{C03BE16E-05B7-438C-85CB-7604B66C50C5}" vid="{E3EA7662-8E7E-4B1D-9203-FBA998A8613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{078D0296-75BB-4C07-A8E2-E70C8B326222}tf56160789_win32</Template>
  <TotalTime>542</TotalTime>
  <Words>3088</Words>
  <Application>Microsoft Office PowerPoint</Application>
  <PresentationFormat>寬螢幕</PresentationFormat>
  <Paragraphs>180</Paragraphs>
  <Slides>51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0" baseType="lpstr">
      <vt:lpstr>charter</vt:lpstr>
      <vt:lpstr>Microsoft JhengHei UI</vt:lpstr>
      <vt:lpstr>MingLiu</vt:lpstr>
      <vt:lpstr>新細明體</vt:lpstr>
      <vt:lpstr>Algerian</vt:lpstr>
      <vt:lpstr>Calibri</vt:lpstr>
      <vt:lpstr>Franklin Gothic Book</vt:lpstr>
      <vt:lpstr>Times New Roman</vt:lpstr>
      <vt:lpstr>1_RetrospectVTI</vt:lpstr>
      <vt:lpstr>機器學習作業4</vt:lpstr>
      <vt:lpstr>Reinforcement Learning &amp; Q Learning</vt:lpstr>
      <vt:lpstr>INTRODUCTION</vt:lpstr>
      <vt:lpstr>INTRODUCTION</vt:lpstr>
      <vt:lpstr>從右圖可以看出來，大腦代表agent，地球代表environment(環境)，reward(獎勵)就是環境所提供的反饋，reward由模型設計者定義，reward的定義對強化學習來說是個很重要的一環。以下用個簡單的例子來解釋。</vt:lpstr>
      <vt:lpstr>PowerPoint 簡報</vt:lpstr>
      <vt:lpstr>MDP (Markov Decision Process)  馬可夫決策過程</vt:lpstr>
      <vt:lpstr>Value function 價值函數</vt:lpstr>
      <vt:lpstr>PowerPoint 簡報</vt:lpstr>
      <vt:lpstr>Optimal value function  優化價值函數</vt:lpstr>
      <vt:lpstr>Q Learning</vt:lpstr>
      <vt:lpstr>Exploration and Exploitation 探索跟利用</vt:lpstr>
      <vt:lpstr>DQN (Deep Q-learning Network)  深層Q-learning網路</vt:lpstr>
      <vt:lpstr>PowerPoint 簡報</vt:lpstr>
      <vt:lpstr>整個DQN演算法的架構</vt:lpstr>
      <vt:lpstr>METHOD</vt:lpstr>
      <vt:lpstr>METHOD</vt:lpstr>
      <vt:lpstr>METHOD</vt:lpstr>
      <vt:lpstr>METHOD  </vt:lpstr>
      <vt:lpstr>METHOD  </vt:lpstr>
      <vt:lpstr>METHOD  </vt:lpstr>
      <vt:lpstr>RESULT </vt:lpstr>
      <vt:lpstr>RESULT</vt:lpstr>
      <vt:lpstr>PowerPoint 簡報</vt:lpstr>
      <vt:lpstr>DISCUSSION</vt:lpstr>
      <vt:lpstr>DISCUSSION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加強式學習生活中的應用(讀書方法)</vt:lpstr>
      <vt:lpstr>PowerPoint 簡報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機器學習作業4</dc:title>
  <dc:creator>陳詠君</dc:creator>
  <cp:lastModifiedBy>陳詠君</cp:lastModifiedBy>
  <cp:revision>81</cp:revision>
  <dcterms:created xsi:type="dcterms:W3CDTF">2021-06-12T01:25:39Z</dcterms:created>
  <dcterms:modified xsi:type="dcterms:W3CDTF">2021-06-13T03:58:08Z</dcterms:modified>
</cp:coreProperties>
</file>